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4"/>
    <p:sldMasterId id="2147484528" r:id="rId5"/>
    <p:sldMasterId id="2147484538" r:id="rId6"/>
    <p:sldMasterId id="2147484545" r:id="rId7"/>
    <p:sldMasterId id="2147484559" r:id="rId8"/>
    <p:sldMasterId id="2147484572" r:id="rId9"/>
  </p:sldMasterIdLst>
  <p:notesMasterIdLst>
    <p:notesMasterId r:id="rId58"/>
  </p:notesMasterIdLst>
  <p:handoutMasterIdLst>
    <p:handoutMasterId r:id="rId59"/>
  </p:handoutMasterIdLst>
  <p:sldIdLst>
    <p:sldId id="1596" r:id="rId10"/>
    <p:sldId id="1505" r:id="rId11"/>
    <p:sldId id="1597" r:id="rId12"/>
    <p:sldId id="1598" r:id="rId13"/>
    <p:sldId id="1599" r:id="rId14"/>
    <p:sldId id="1514" r:id="rId15"/>
    <p:sldId id="1595" r:id="rId16"/>
    <p:sldId id="1594" r:id="rId17"/>
    <p:sldId id="1515" r:id="rId18"/>
    <p:sldId id="1570" r:id="rId19"/>
    <p:sldId id="1571" r:id="rId20"/>
    <p:sldId id="1600" r:id="rId21"/>
    <p:sldId id="1575" r:id="rId22"/>
    <p:sldId id="1576" r:id="rId23"/>
    <p:sldId id="1577" r:id="rId24"/>
    <p:sldId id="1578" r:id="rId25"/>
    <p:sldId id="1579" r:id="rId26"/>
    <p:sldId id="1580" r:id="rId27"/>
    <p:sldId id="1542" r:id="rId28"/>
    <p:sldId id="1546" r:id="rId29"/>
    <p:sldId id="1547" r:id="rId30"/>
    <p:sldId id="1548" r:id="rId31"/>
    <p:sldId id="1549" r:id="rId32"/>
    <p:sldId id="1550" r:id="rId33"/>
    <p:sldId id="1551" r:id="rId34"/>
    <p:sldId id="1552" r:id="rId35"/>
    <p:sldId id="1553" r:id="rId36"/>
    <p:sldId id="1554" r:id="rId37"/>
    <p:sldId id="1555" r:id="rId38"/>
    <p:sldId id="1556" r:id="rId39"/>
    <p:sldId id="1557" r:id="rId40"/>
    <p:sldId id="1589" r:id="rId41"/>
    <p:sldId id="1558" r:id="rId42"/>
    <p:sldId id="1559" r:id="rId43"/>
    <p:sldId id="1560" r:id="rId44"/>
    <p:sldId id="1561" r:id="rId45"/>
    <p:sldId id="1590" r:id="rId46"/>
    <p:sldId id="1562" r:id="rId47"/>
    <p:sldId id="1563" r:id="rId48"/>
    <p:sldId id="1591" r:id="rId49"/>
    <p:sldId id="1564" r:id="rId50"/>
    <p:sldId id="1565" r:id="rId51"/>
    <p:sldId id="1592" r:id="rId52"/>
    <p:sldId id="1566" r:id="rId53"/>
    <p:sldId id="1567" r:id="rId54"/>
    <p:sldId id="1568" r:id="rId55"/>
    <p:sldId id="1593" r:id="rId56"/>
    <p:sldId id="150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2864"/>
    <a:srgbClr val="002050"/>
    <a:srgbClr val="00BCF2"/>
    <a:srgbClr val="FFCC00"/>
    <a:srgbClr val="005AA1"/>
    <a:srgbClr val="FCB713"/>
    <a:srgbClr val="0078D7"/>
    <a:srgbClr val="0D7595"/>
    <a:srgbClr val="5AC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7" autoAdjust="0"/>
    <p:restoredTop sz="77726" autoAdjust="0"/>
  </p:normalViewPr>
  <p:slideViewPr>
    <p:cSldViewPr snapToGrid="0">
      <p:cViewPr>
        <p:scale>
          <a:sx n="98" d="100"/>
          <a:sy n="98" d="100"/>
        </p:scale>
        <p:origin x="48"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99" d="100"/>
          <a:sy n="99" d="100"/>
        </p:scale>
        <p:origin x="35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4/13/2017 4:00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azure.microsoft.com/en-us/documentation/learning-paths/hdinsight-self-guided-hadoop-training/" TargetMode="External"/><Relationship Id="rId3" Type="http://schemas.openxmlformats.org/officeDocument/2006/relationships/hyperlink" Target="https://azure.microsoft.com/en-us/services/hdinsight/" TargetMode="External"/><Relationship Id="rId7" Type="http://schemas.openxmlformats.org/officeDocument/2006/relationships/hyperlink" Target="https://mva.microsoft.com/en-US/training-courses/big-data-analytics-with-hdinsight-hadoop-on-azure-10551?l=UJ7MAv97_5804984382"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channel9.msdn.com/Series/Getting-started-with-Windows-Azure-HDInsight-Service/Introduction-To-Windows-Azure-HDInsight-Service" TargetMode="External"/><Relationship Id="rId5" Type="http://schemas.openxmlformats.org/officeDocument/2006/relationships/hyperlink" Target="https://www.edx.org/course/processing-big-data-azure-hdinsight-microsoft-dat202-1x" TargetMode="External"/><Relationship Id="rId4" Type="http://schemas.openxmlformats.org/officeDocument/2006/relationships/hyperlink" Target="https://azure.microsoft.com/en-us/documentation/articles/hdinsight-hadoop-introduction/" TargetMode="External"/><Relationship Id="rId9" Type="http://schemas.openxmlformats.org/officeDocument/2006/relationships/hyperlink" Target="https://msdn.microsoft.com/en-us/library/mt146770(v=sql.130).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introduc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hadoop.apache.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services/hdinsigh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en-us/documentation/articles/data-factory-compute-linked-services/#azure-hdinsight-on-demand-linked-service" TargetMode="External"/><Relationship Id="rId4" Type="http://schemas.openxmlformats.org/officeDocument/2006/relationships/hyperlink" Target="https://azure.microsoft.com/en-us/pricing/details/hdinsigh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portal.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documentation/articles/hdinsight-provision-cluster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documentation/articles/hdinsight-use-hive/#usetez" TargetMode="External"/><Relationship Id="rId4" Type="http://schemas.openxmlformats.org/officeDocument/2006/relationships/hyperlink" Target="https://msdn.microsoft.com/en-us/library/dn749875.aspx?f=255&amp;MSPPError=-214721739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hdinsight-connect-excel-hive-odbc-dri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ezyre.com/hadoop-tutorial/apache-hive-tutorial-tabl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hannel9.msdn.com/Blogs/Windows-Azure/Introduction-to-Azure-Data-Fact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dn.microsoft.com/en-us/library/azure/dn834987.asp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data-factor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azure.microsoft.com/blog/2015/04/24/azure-data-factory-update-simplified-sample-deploymen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data-factory-customer-profiling-useca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documentation/videos/azure-data-factory-102-analyzing-complex-churn-models-with-azure-data-factor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sample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powershel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build-your-first-pipeline-using-edi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ompute-linked-service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move-data-between-onprem-and-cloud/"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transformation-activiti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dataset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documentation/articles/data-factory-create-pipelin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zure.microsoft.com/en-us/documentation/articles/data-factory-create-pipeline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documentation/articles/data-factory-monitor-manage-pipelin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blogs.msdn.com/b/karang/archive/2015/11/13/azure-data-factory-detecting-and-re-running-failed-adf-slices.aspx"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cloud-platform/cortana-intelligence-suite-industry-solu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net.microsoft.com/en-us/library/ms124438(v=sql.100).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sdn.microsoft.com/en-us/library/dn749822.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977260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317255" cy="4492128"/>
          </a:xfrm>
        </p:spPr>
        <p:txBody>
          <a:bodyPr/>
          <a:lstStyle/>
          <a:p>
            <a:pPr marL="228600" indent="-228600">
              <a:buFont typeface="+mj-lt"/>
              <a:buAutoNum type="arabicPeriod"/>
            </a:pPr>
            <a:r>
              <a:rPr lang="en-US" sz="1400" dirty="0"/>
              <a:t>Primary site: </a:t>
            </a:r>
            <a:r>
              <a:rPr lang="en-US" sz="1400" dirty="0">
                <a:hlinkClick r:id="rId3"/>
              </a:rPr>
              <a:t>https://azure.microsoft.com/en-us/services/hdinsight/</a:t>
            </a:r>
            <a:r>
              <a:rPr lang="en-US" sz="1400" dirty="0"/>
              <a:t> </a:t>
            </a:r>
          </a:p>
          <a:p>
            <a:pPr marL="228600" indent="-228600">
              <a:buFont typeface="+mj-lt"/>
              <a:buAutoNum type="arabicPeriod"/>
            </a:pPr>
            <a:r>
              <a:rPr lang="en-US" sz="1400" dirty="0"/>
              <a:t>Quick</a:t>
            </a:r>
            <a:r>
              <a:rPr lang="en-US" sz="1400" baseline="0" dirty="0"/>
              <a:t> overview: </a:t>
            </a:r>
            <a:r>
              <a:rPr lang="en-US" sz="1400" baseline="0" dirty="0">
                <a:hlinkClick r:id="rId4"/>
              </a:rPr>
              <a:t>https://azure.microsoft.com/en-us/documentation/articles/hdinsight-hadoop-introduction/</a:t>
            </a:r>
            <a:r>
              <a:rPr lang="en-US" sz="1400" baseline="0" dirty="0"/>
              <a:t> </a:t>
            </a:r>
          </a:p>
          <a:p>
            <a:pPr marL="228600" indent="-228600">
              <a:buFont typeface="+mj-lt"/>
              <a:buAutoNum type="arabicPeriod"/>
            </a:pPr>
            <a:r>
              <a:rPr lang="en-US" sz="1400" baseline="0" dirty="0"/>
              <a:t>4-week online course through the </a:t>
            </a:r>
            <a:r>
              <a:rPr lang="en-US" sz="1400" baseline="0" dirty="0" err="1"/>
              <a:t>edX</a:t>
            </a:r>
            <a:r>
              <a:rPr lang="en-US" sz="1400" baseline="0" dirty="0"/>
              <a:t> platform: </a:t>
            </a:r>
            <a:r>
              <a:rPr lang="en-US" sz="1400" baseline="0" dirty="0">
                <a:hlinkClick r:id="rId5"/>
              </a:rPr>
              <a:t>https://www.edx.org/course/processing-big-data-azure-hdinsight-microsoft-dat202-1x</a:t>
            </a:r>
            <a:r>
              <a:rPr lang="en-US" sz="1400" baseline="0" dirty="0"/>
              <a:t> </a:t>
            </a:r>
          </a:p>
          <a:p>
            <a:pPr marL="228600" indent="-228600">
              <a:buFont typeface="+mj-lt"/>
              <a:buAutoNum type="arabicPeriod"/>
            </a:pPr>
            <a:r>
              <a:rPr lang="en-US" sz="1400" baseline="0" dirty="0"/>
              <a:t>11 minute introductory video: </a:t>
            </a:r>
            <a:r>
              <a:rPr lang="en-US" sz="1400" baseline="0" dirty="0">
                <a:hlinkClick r:id="rId6"/>
              </a:rPr>
              <a:t>https://channel9.msdn.com/Series/Getting-started-with-Windows-Azure-HDInsight-Service/Introduction-To-Windows-Azure-HDInsight-Service</a:t>
            </a:r>
            <a:r>
              <a:rPr lang="en-US" sz="1400" baseline="0" dirty="0"/>
              <a:t> </a:t>
            </a:r>
          </a:p>
          <a:p>
            <a:pPr marL="228600" indent="-228600">
              <a:buFont typeface="+mj-lt"/>
              <a:buAutoNum type="arabicPeriod"/>
            </a:pPr>
            <a:r>
              <a:rPr lang="en-US" sz="1400" baseline="0" dirty="0"/>
              <a:t>Microsoft Virtual Academy Training (4 hours) - </a:t>
            </a:r>
            <a:r>
              <a:rPr lang="en-US" sz="1400" baseline="0" dirty="0">
                <a:hlinkClick r:id="rId7"/>
              </a:rPr>
              <a:t>https://mva.microsoft.com/en-US/training-courses/big-data-analytics-with-hdinsight-hadoop-on-azure-10551?l=UJ7MAv97_5804984382</a:t>
            </a:r>
            <a:r>
              <a:rPr lang="en-US" sz="1400" baseline="0" dirty="0"/>
              <a:t> </a:t>
            </a:r>
          </a:p>
          <a:p>
            <a:pPr marL="228600" indent="-228600">
              <a:buFont typeface="+mj-lt"/>
              <a:buAutoNum type="arabicPeriod"/>
            </a:pPr>
            <a:r>
              <a:rPr lang="en-US" sz="1400" dirty="0"/>
              <a:t>Learning path for</a:t>
            </a:r>
            <a:r>
              <a:rPr lang="en-US" sz="1400" baseline="0" dirty="0"/>
              <a:t> HDInsight: </a:t>
            </a:r>
            <a:r>
              <a:rPr lang="en-US" sz="1400" baseline="0" dirty="0">
                <a:hlinkClick r:id="rId8"/>
              </a:rPr>
              <a:t>https://azure.microsoft.com/en-us/documentation/learning-paths/hdinsight-self-guided-hadoop-training/</a:t>
            </a:r>
            <a:r>
              <a:rPr lang="en-US" sz="1400" baseline="0" dirty="0"/>
              <a:t> </a:t>
            </a:r>
          </a:p>
          <a:p>
            <a:pPr marL="228600" indent="-228600">
              <a:buFont typeface="+mj-lt"/>
              <a:buAutoNum type="arabicPeriod"/>
            </a:pPr>
            <a:r>
              <a:rPr lang="en-US" sz="1400" baseline="0" dirty="0"/>
              <a:t>Azure Feature Pack for SQL Server 2016, i.e., SSIS (SQL Server Integration Services): </a:t>
            </a:r>
            <a:r>
              <a:rPr lang="en-US" sz="1400" baseline="0" dirty="0">
                <a:hlinkClick r:id="rId9"/>
              </a:rPr>
              <a:t>https://msdn.microsoft.com/en-us/library/mt146770(v=sql.130).aspx</a:t>
            </a:r>
            <a:r>
              <a:rPr lang="en-US" sz="1400" baseline="0" dirty="0"/>
              <a:t> </a:t>
            </a:r>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372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Introduction Document</a:t>
            </a:r>
            <a:r>
              <a:rPr lang="en-US" sz="1800" baseline="0" dirty="0"/>
              <a:t>: </a:t>
            </a:r>
            <a:r>
              <a:rPr lang="en-US" sz="1800" baseline="0" dirty="0">
                <a:hlinkClick r:id="rId3"/>
              </a:rPr>
              <a:t>https://azure.microsoft.com/en-us/documentation/articles/hdinsight-hadoop-introduction/</a:t>
            </a:r>
            <a:r>
              <a:rPr lang="en-US" sz="1800" baseline="0" dirty="0"/>
              <a:t> </a:t>
            </a:r>
          </a:p>
          <a:p>
            <a:pPr marL="342900" indent="-342900">
              <a:buFont typeface="+mj-lt"/>
              <a:buAutoNum type="arabicPeriod"/>
            </a:pPr>
            <a:r>
              <a:rPr lang="en-US" sz="1800" baseline="0" dirty="0"/>
              <a:t>For more information about Hadoop, visit the apache foundation site: </a:t>
            </a:r>
            <a:r>
              <a:rPr lang="en-US" sz="1800" baseline="0" dirty="0">
                <a:hlinkClick r:id="rId4"/>
              </a:rPr>
              <a:t>http://hadoop.apache.org/</a:t>
            </a:r>
            <a:r>
              <a:rPr lang="en-US" sz="1800" baseline="0" dirty="0"/>
              <a:t> </a:t>
            </a:r>
            <a:br>
              <a:rPr lang="en-US" sz="1800" baseline="0" dirty="0"/>
            </a:br>
            <a:endParaRPr lang="en-US" sz="1800" baseline="0" dirty="0"/>
          </a:p>
          <a:p>
            <a:br>
              <a:rPr lang="en-US" sz="1800" baseline="0" dirty="0">
                <a:latin typeface="Segoe UI Light"/>
                <a:cs typeface="Segoe UI Light"/>
              </a:rPr>
            </a:br>
            <a:endParaRPr lang="en-US" sz="1800" baseline="0" dirty="0">
              <a:latin typeface="Segoe UI Light"/>
              <a:cs typeface="Segoe UI Light"/>
            </a:endParaRPr>
          </a:p>
          <a:p>
            <a:br>
              <a:rPr lang="en-US" sz="1800" baseline="0" dirty="0">
                <a:latin typeface="Segoe UI Light"/>
                <a:cs typeface="Segoe UI Light"/>
              </a:rPr>
            </a:br>
            <a:endParaRPr lang="en-US" sz="1800" baseline="0" dirty="0">
              <a:latin typeface="Segoe UI Light"/>
              <a:cs typeface="Segoe UI Light"/>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391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661988"/>
            <a:ext cx="5603875" cy="3151187"/>
          </a:xfrm>
        </p:spPr>
      </p:sp>
      <p:sp>
        <p:nvSpPr>
          <p:cNvPr id="3" name="Notes Placeholder 2"/>
          <p:cNvSpPr>
            <a:spLocks noGrp="1"/>
          </p:cNvSpPr>
          <p:nvPr>
            <p:ph type="body" idx="1"/>
          </p:nvPr>
        </p:nvSpPr>
        <p:spPr>
          <a:xfrm>
            <a:off x="397565" y="4005083"/>
            <a:ext cx="6361043" cy="5245292"/>
          </a:xfrm>
        </p:spPr>
        <p:txBody>
          <a:bodyPr/>
          <a:lstStyle/>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dirty="0">
                <a:latin typeface="Segoe UI" pitchFamily="34" charset="0"/>
              </a:rPr>
              <a:t>Full training example for the local HDP Instance: </a:t>
            </a:r>
            <a:r>
              <a:rPr lang="en-US" sz="1700" u="sng" dirty="0">
                <a:latin typeface="Segoe UI Light" pitchFamily="34" charset="0"/>
                <a:ea typeface="+mn-ea"/>
                <a:cs typeface="+mn-cs"/>
                <a:hlinkClick r:id="rId3"/>
              </a:rPr>
              <a:t>http://hortonworks.com/hadoop-tutorial/hello-world-an-introduction-to-hadoop-hcatalog-hive-and-pig/</a:t>
            </a:r>
            <a:r>
              <a:rPr lang="en-US" sz="1700" dirty="0">
                <a:latin typeface="Segoe UI Light" pitchFamily="34" charset="0"/>
                <a:ea typeface="+mn-ea"/>
                <a:cs typeface="+mn-cs"/>
              </a:rPr>
              <a:t> </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1700" dirty="0">
                <a:latin typeface="Segoe UI Light" pitchFamily="34" charset="0"/>
                <a:ea typeface="+mn-ea"/>
                <a:cs typeface="+mn-cs"/>
              </a:rPr>
              <a:t>More detail on the Hadoop Components: </a:t>
            </a:r>
            <a:r>
              <a:rPr lang="en-US" sz="1700" dirty="0">
                <a:latin typeface="Segoe UI Light" pitchFamily="34" charset="0"/>
                <a:ea typeface="+mn-ea"/>
                <a:cs typeface="+mn-cs"/>
                <a:hlinkClick r:id="rId4"/>
              </a:rPr>
              <a:t>http://www.datasciencecentral.com/profiles/blogs/hadoop-herd-when-to-use-what</a:t>
            </a:r>
            <a:r>
              <a:rPr lang="en-US" sz="1700" dirty="0">
                <a:latin typeface="Segoe UI Light" pitchFamily="34" charset="0"/>
                <a:ea typeface="+mn-ea"/>
                <a:cs typeface="+mn-cs"/>
              </a:rPr>
              <a:t>  </a:t>
            </a:r>
            <a:endParaRPr lang="en-IN" sz="900" b="1" dirty="0">
              <a:latin typeface="Segoe UI" pitchFamily="34" charset="0"/>
              <a:ea typeface="+mn-ea"/>
              <a:cs typeface="+mn-cs"/>
            </a:endParaRP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Hcatalog</a:t>
            </a:r>
            <a:r>
              <a:rPr lang="en-IN" sz="900" b="0" dirty="0">
                <a:latin typeface="Segoe UI" pitchFamily="34" charset="0"/>
                <a:ea typeface="+mn-ea"/>
                <a:cs typeface="+mn-cs"/>
              </a:rPr>
              <a:t> – exposes hive metadata to other applications, giving users a relational view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Hbase</a:t>
            </a:r>
            <a:r>
              <a:rPr lang="en-IN" sz="900" b="0" dirty="0">
                <a:latin typeface="Segoe UI" pitchFamily="34" charset="0"/>
                <a:ea typeface="+mn-ea"/>
                <a:cs typeface="+mn-cs"/>
              </a:rPr>
              <a:t> - </a:t>
            </a:r>
            <a:r>
              <a:rPr lang="en-US" sz="900" b="0" dirty="0">
                <a:latin typeface="Segoe UI" pitchFamily="34" charset="0"/>
                <a:ea typeface="+mn-ea"/>
                <a:cs typeface="+mn-cs"/>
              </a:rPr>
              <a:t>A non-relational (NoSQL) database that runs on top of HDFS, random-</a:t>
            </a:r>
            <a:r>
              <a:rPr lang="en-US" sz="900" b="0" dirty="0" err="1">
                <a:latin typeface="Segoe UI" pitchFamily="34" charset="0"/>
                <a:ea typeface="+mn-ea"/>
                <a:cs typeface="+mn-cs"/>
              </a:rPr>
              <a:t>realtime</a:t>
            </a:r>
            <a:r>
              <a:rPr lang="en-US" sz="900" b="0" dirty="0">
                <a:latin typeface="Segoe UI" pitchFamily="34" charset="0"/>
                <a:ea typeface="+mn-ea"/>
                <a:cs typeface="+mn-cs"/>
              </a:rPr>
              <a:t> reads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err="1">
                <a:latin typeface="Segoe UI" pitchFamily="34" charset="0"/>
                <a:ea typeface="+mn-ea"/>
                <a:cs typeface="+mn-cs"/>
              </a:rPr>
              <a:t>Polybase</a:t>
            </a:r>
            <a:r>
              <a:rPr lang="en-US" sz="900" b="0" dirty="0">
                <a:latin typeface="Segoe UI" pitchFamily="34" charset="0"/>
                <a:ea typeface="+mn-ea"/>
                <a:cs typeface="+mn-cs"/>
              </a:rPr>
              <a:t> - </a:t>
            </a:r>
            <a:r>
              <a:rPr lang="en-US" sz="900" b="0" dirty="0" err="1">
                <a:latin typeface="Segoe UI" pitchFamily="34" charset="0"/>
                <a:ea typeface="+mn-ea"/>
                <a:cs typeface="+mn-cs"/>
              </a:rPr>
              <a:t>PolyBase</a:t>
            </a:r>
            <a:r>
              <a:rPr lang="en-US" sz="900" b="0" dirty="0">
                <a:latin typeface="Segoe UI" pitchFamily="34" charset="0"/>
                <a:ea typeface="+mn-ea"/>
                <a:cs typeface="+mn-cs"/>
              </a:rPr>
              <a:t> is a technology that accesses and combines both non-relational and relational data, all from within SQL Server. It allows you to run queries on external data in Hadoop or Azure blob storage. The queries are optimized to push computation to Hadoop</a:t>
            </a:r>
          </a:p>
          <a:p>
            <a:pPr marL="642983" lvl="1"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a:latin typeface="Segoe UI" pitchFamily="34" charset="0"/>
                <a:ea typeface="+mn-ea"/>
                <a:cs typeface="+mn-cs"/>
              </a:rPr>
              <a:t>https://msdn.microsoft.com/en-us/library/mt143171.aspx</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endParaRPr lang="en-US" sz="900" b="0" dirty="0">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7283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Main page: </a:t>
            </a:r>
            <a:r>
              <a:rPr lang="en-US" sz="1800" dirty="0">
                <a:hlinkClick r:id="rId3"/>
              </a:rPr>
              <a:t>https://azure.microsoft.com/en-us/documentation/services/hdinsight/</a:t>
            </a:r>
            <a:r>
              <a:rPr lang="en-US" sz="1800" dirty="0"/>
              <a:t>  </a:t>
            </a:r>
          </a:p>
          <a:p>
            <a:pPr marL="342900" indent="-342900">
              <a:buFont typeface="+mj-lt"/>
              <a:buAutoNum type="arabicPeriod"/>
            </a:pPr>
            <a:r>
              <a:rPr lang="en-US" sz="1800" dirty="0"/>
              <a:t>Pricing for HDInsight: </a:t>
            </a:r>
            <a:r>
              <a:rPr lang="en-US" sz="1800" dirty="0">
                <a:hlinkClick r:id="rId4"/>
              </a:rPr>
              <a:t>https://azure.microsoft.com/en-us/pricing/details/hdinsight/</a:t>
            </a:r>
            <a:r>
              <a:rPr lang="en-US" sz="1800" dirty="0"/>
              <a:t> </a:t>
            </a:r>
          </a:p>
          <a:p>
            <a:pPr marL="342900" indent="-342900">
              <a:buFont typeface="+mj-lt"/>
              <a:buAutoNum type="arabicPeriod"/>
            </a:pPr>
            <a:r>
              <a:rPr lang="en-US" sz="1800" dirty="0"/>
              <a:t>On demand</a:t>
            </a:r>
            <a:r>
              <a:rPr lang="en-US" sz="1800" baseline="0" dirty="0"/>
              <a:t> HDInsight cluster: </a:t>
            </a:r>
            <a:r>
              <a:rPr lang="en-US" sz="1800" baseline="0" dirty="0">
                <a:hlinkClick r:id="rId5"/>
              </a:rPr>
              <a:t>https://azure.microsoft.com/en-us/documentation/articles/data-factory-compute-linked-services/#azure-hdinsight-on-demand-linked-service</a:t>
            </a:r>
            <a:r>
              <a:rPr lang="en-US" sz="1800" baseline="0" dirty="0"/>
              <a:t> </a:t>
            </a:r>
            <a:endParaRPr lang="en-US" sz="180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587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194810"/>
          </a:xfrm>
        </p:spPr>
        <p:txBody>
          <a:bodyPr/>
          <a:lstStyle/>
          <a:p>
            <a:pPr marL="342900" indent="-342900">
              <a:buFont typeface="+mj-lt"/>
              <a:buAutoNum type="arabicPeriod"/>
            </a:pPr>
            <a:r>
              <a:rPr lang="en-US" sz="1800" dirty="0"/>
              <a:t>Azure</a:t>
            </a:r>
            <a:r>
              <a:rPr lang="en-US" sz="1800" baseline="0" dirty="0"/>
              <a:t> Portal: </a:t>
            </a:r>
            <a:r>
              <a:rPr lang="en-US" sz="1800" baseline="0" dirty="0">
                <a:hlinkClick r:id="rId3"/>
              </a:rPr>
              <a:t>http://azure.portal.com</a:t>
            </a:r>
            <a:r>
              <a:rPr lang="en-US" sz="1800" baseline="0" dirty="0"/>
              <a:t> </a:t>
            </a:r>
          </a:p>
          <a:p>
            <a:pPr marL="342900" indent="-342900">
              <a:buFont typeface="+mj-lt"/>
              <a:buAutoNum type="arabicPeriod"/>
            </a:pPr>
            <a:r>
              <a:rPr lang="en-US" sz="1800" dirty="0"/>
              <a:t>Provisioning</a:t>
            </a:r>
            <a:r>
              <a:rPr lang="en-US" sz="1800" baseline="0" dirty="0"/>
              <a:t> Clusters: </a:t>
            </a:r>
            <a:r>
              <a:rPr lang="en-US" sz="1800" baseline="0" dirty="0">
                <a:hlinkClick r:id="rId4"/>
              </a:rPr>
              <a:t>https://azure.microsoft.com/en-us/documentation/articles/hdinsight-provision-clusters/</a:t>
            </a:r>
            <a:r>
              <a:rPr lang="en-US" sz="1800" baseline="0" dirty="0"/>
              <a:t> </a:t>
            </a:r>
          </a:p>
          <a:p>
            <a:pPr marL="342900" indent="-342900">
              <a:buFont typeface="+mj-lt"/>
              <a:buAutoNum type="arabicPeriod"/>
            </a:pPr>
            <a:r>
              <a:rPr lang="en-US" sz="1800" baseline="0" dirty="0"/>
              <a:t>Different clusters have different node types, number of nodes, and node sizes.</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540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800" dirty="0"/>
              <a:t>Hive for HDInsight: </a:t>
            </a:r>
            <a:r>
              <a:rPr lang="en-US" sz="1800" dirty="0">
                <a:hlinkClick r:id="rId3"/>
              </a:rPr>
              <a:t>https://azure.microsoft.com/en-us/documentation/articles/hdinsight-use-hive/</a:t>
            </a:r>
            <a:r>
              <a:rPr lang="en-US" sz="1800" dirty="0"/>
              <a:t> </a:t>
            </a:r>
          </a:p>
          <a:p>
            <a:pPr marL="171450" indent="-171450">
              <a:buFont typeface="Arial" panose="020B0604020202020204" pitchFamily="34" charset="0"/>
              <a:buChar char="•"/>
            </a:pPr>
            <a:r>
              <a:rPr lang="en-US" sz="1800"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171450" indent="-171450">
              <a:buFont typeface="Arial" panose="020B0604020202020204" pitchFamily="34" charset="0"/>
              <a:buChar char="•"/>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a:p>
            <a:pPr marL="171450" indent="-171450">
              <a:buFont typeface="Arial" panose="020B0604020202020204" pitchFamily="34" charset="0"/>
              <a:buChar char="•"/>
            </a:pPr>
            <a:endParaRPr lang="en-US" sz="1800" baseline="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671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a:xfrm>
            <a:off x="407987" y="4379913"/>
            <a:ext cx="6207125" cy="4305300"/>
          </a:xfrm>
        </p:spPr>
        <p:txBody>
          <a:bodyPr>
            <a:normAutofit/>
          </a:bodyPr>
          <a:lstStyle/>
          <a:p>
            <a:pPr marL="342900" indent="-342900">
              <a:buFont typeface="+mj-lt"/>
              <a:buAutoNum type="arabicPeriod"/>
            </a:pPr>
            <a:r>
              <a:rPr lang="en-US" sz="1800" dirty="0"/>
              <a:t>Hive for HDInsight: </a:t>
            </a:r>
            <a:r>
              <a:rPr lang="en-US" dirty="0">
                <a:hlinkClick r:id="rId3"/>
              </a:rPr>
              <a:t>https://azure.microsoft.com/en-us/documentation/articles/hdinsight-use-hive/</a:t>
            </a:r>
            <a:r>
              <a:rPr lang="en-US" dirty="0"/>
              <a:t> </a:t>
            </a:r>
          </a:p>
          <a:p>
            <a:pPr marL="342900" indent="-342900">
              <a:buFont typeface="+mj-lt"/>
              <a:buAutoNum type="arabicPeriod"/>
            </a:pPr>
            <a:r>
              <a:rPr lang="en-US"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342900" indent="-342900">
              <a:buFont typeface="+mj-lt"/>
              <a:buAutoNum type="arabicPeriod"/>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14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hlinkClick r:id="rId3"/>
              </a:rPr>
              <a:t>https://azure.microsoft.com/en-us/documentation/articles/hdinsight-connect-excel-hive-odbc-driver/</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73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normAutofit/>
          </a:bodyPr>
          <a:lstStyle/>
          <a:p>
            <a:pPr marL="0" indent="0">
              <a:buFont typeface="Arial" panose="020B0604020202020204" pitchFamily="34" charset="0"/>
              <a:buNone/>
            </a:pPr>
            <a:r>
              <a:rPr lang="en-US" sz="2000" kern="1200" dirty="0">
                <a:solidFill>
                  <a:schemeClr val="tx1"/>
                </a:solidFill>
                <a:effectLst/>
                <a:latin typeface="Segoe UI Light" pitchFamily="34" charset="0"/>
                <a:ea typeface="+mn-ea"/>
                <a:cs typeface="+mn-cs"/>
              </a:rPr>
              <a:t>1.</a:t>
            </a:r>
            <a:r>
              <a:rPr lang="en-US" sz="2000" kern="1200" baseline="0" dirty="0">
                <a:solidFill>
                  <a:schemeClr val="tx1"/>
                </a:solidFill>
                <a:effectLst/>
                <a:latin typeface="Segoe UI Light" pitchFamily="34" charset="0"/>
                <a:ea typeface="+mn-ea"/>
                <a:cs typeface="+mn-cs"/>
              </a:rPr>
              <a:t> Full tutorial on creating Hive Tables: </a:t>
            </a:r>
            <a:r>
              <a:rPr lang="en-US" sz="2000" kern="1200" baseline="0" dirty="0">
                <a:solidFill>
                  <a:schemeClr val="tx1"/>
                </a:solidFill>
                <a:effectLst/>
                <a:latin typeface="Segoe UI Light" pitchFamily="34" charset="0"/>
                <a:ea typeface="+mn-ea"/>
                <a:cs typeface="+mn-cs"/>
                <a:hlinkClick r:id="rId3"/>
              </a:rPr>
              <a:t>https://www.dezyre.com/hadoop-tutorial/apache-hive-tutorial-tables</a:t>
            </a:r>
            <a:r>
              <a:rPr lang="en-US" sz="2000" kern="1200" baseline="0" dirty="0">
                <a:solidFill>
                  <a:schemeClr val="tx1"/>
                </a:solidFill>
                <a:effectLst/>
                <a:latin typeface="Segoe UI Light" pitchFamily="34" charset="0"/>
                <a:ea typeface="+mn-ea"/>
                <a:cs typeface="+mn-cs"/>
              </a:rPr>
              <a:t>  </a:t>
            </a:r>
            <a:endParaRPr lang="en-US" sz="20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77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8948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ADF and its constructs</a:t>
            </a:r>
          </a:p>
          <a:p>
            <a:pPr marL="445862" lvl="1" indent="-228600">
              <a:buFont typeface="+mj-lt"/>
              <a:buAutoNum type="arabicPeriod"/>
            </a:pPr>
            <a:r>
              <a:rPr lang="en-US" sz="1800" baseline="0" dirty="0"/>
              <a:t>Implement an ADF Pipeline referencing Data Sources and with various Activities</a:t>
            </a:r>
          </a:p>
          <a:p>
            <a:pPr marL="445862" lvl="1" indent="-228600">
              <a:buFont typeface="+mj-lt"/>
              <a:buAutoNum type="arabicPeriod"/>
            </a:pPr>
            <a:r>
              <a:rPr lang="en-US" sz="1800" baseline="0" dirty="0"/>
              <a:t>Understand how HDInsight can be used to process data</a:t>
            </a:r>
          </a:p>
          <a:p>
            <a:pPr marL="445862" lvl="1" indent="-228600">
              <a:buFont typeface="+mj-lt"/>
              <a:buAutoNum type="arabicPeriod"/>
            </a:pPr>
            <a:r>
              <a:rPr lang="en-US" sz="1800" baseline="0" dirty="0"/>
              <a:t>Understand the HIVE language and how it is used</a:t>
            </a:r>
          </a:p>
          <a:p>
            <a:pPr marL="445862" lvl="1" indent="-228600">
              <a:buFont typeface="+mj-lt"/>
              <a:buAutoNum type="arabicPeriod"/>
            </a:pPr>
            <a:endParaRPr lang="en-US" sz="18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baseline="0" dirty="0"/>
              <a:t>Developer Reference: </a:t>
            </a:r>
            <a:r>
              <a:rPr lang="en-US" sz="1800" baseline="0" dirty="0">
                <a:hlinkClick r:id="rId4"/>
              </a:rPr>
              <a:t>https://msdn.microsoft.com/en-us/library/azure/dn834987.aspx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951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Pricing: </a:t>
            </a:r>
            <a:r>
              <a:rPr lang="en-US" sz="1800" baseline="0" dirty="0">
                <a:hlinkClick r:id="rId3"/>
              </a:rPr>
              <a:t>https://azure.microsoft.com/en-us/pricing/details/data-factory/</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190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Quick Example: </a:t>
            </a:r>
            <a:r>
              <a:rPr lang="en-US" sz="1800" dirty="0">
                <a:hlinkClick r:id="rId4"/>
              </a:rPr>
              <a:t>http://azure.microsoft.com/blog/2015/04/24/azure-data-factory-update-simplified-sample-deployment/</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656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Full Tutorial: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808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hlinkClick r:id="rId3"/>
              </a:rPr>
              <a:t>https://azure.microsoft.com/en-us/documentation/articles/data-factory-customer-profiling-usecase/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7417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206240"/>
          </a:xfrm>
        </p:spPr>
        <p:txBody>
          <a:bodyPr/>
          <a:lstStyle/>
          <a:p>
            <a:pPr marL="228600" indent="-228600">
              <a:buFont typeface="+mj-lt"/>
              <a:buAutoNum type="arabicPeriod"/>
            </a:pPr>
            <a:r>
              <a:rPr lang="en-US" sz="1800" dirty="0"/>
              <a:t>Video of this process: </a:t>
            </a:r>
            <a:r>
              <a:rPr lang="en-US" sz="1800" dirty="0">
                <a:hlinkClick r:id="rId3"/>
              </a:rPr>
              <a:t>https://azure.microsoft.com/en-us/documentation/videos/azure-data-factory-102-analyzing-complex-churn-models-with-azure-data-factory/</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3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86250"/>
            <a:ext cx="6096000" cy="4171950"/>
          </a:xfrm>
        </p:spPr>
        <p:txBody>
          <a:bodyPr/>
          <a:lstStyle/>
          <a:p>
            <a:pPr marL="228600" indent="-228600">
              <a:buFont typeface="+mj-lt"/>
              <a:buAutoNum type="arabicPeriod"/>
            </a:pPr>
            <a:r>
              <a:rPr lang="en-US" sz="1800" baseline="0" dirty="0"/>
              <a:t>More options: Prepare System: </a:t>
            </a:r>
            <a:r>
              <a:rPr lang="en-US" dirty="0">
                <a:hlinkClick r:id="rId3"/>
              </a:rPr>
              <a:t>https://azure.microsoft.com/en-us/documentation/articles/data-factory-build-your-first-pipeline-using-editor/</a:t>
            </a:r>
            <a:r>
              <a:rPr lang="en-US" dirty="0"/>
              <a:t>  - </a:t>
            </a:r>
            <a:r>
              <a:rPr lang="en-US" sz="1800" baseline="0" dirty="0"/>
              <a:t>Follow steps</a:t>
            </a:r>
          </a:p>
          <a:p>
            <a:pPr marL="228600" indent="-228600">
              <a:buFont typeface="+mj-lt"/>
              <a:buAutoNum type="arabicPeriod"/>
            </a:pPr>
            <a:r>
              <a:rPr lang="en-US" sz="1800" baseline="0" dirty="0"/>
              <a:t>Another Lab: </a:t>
            </a:r>
            <a:r>
              <a:rPr lang="en-US" sz="1800" baseline="0" dirty="0">
                <a:hlinkClick r:id="rId4"/>
              </a:rPr>
              <a:t>https://azure.microsoft.com/en-us/documentation/articles/data-factory-samples/</a:t>
            </a:r>
            <a:r>
              <a:rPr lang="en-US" sz="1800" baseline="0" dirty="0"/>
              <a:t>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82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Setting Up: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729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496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Full Tutorial: </a:t>
            </a:r>
            <a:r>
              <a:rPr lang="en-US" sz="1800" dirty="0">
                <a:hlinkClick r:id="rId4"/>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122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112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hlinkClick r:id="rId3"/>
              </a:rPr>
              <a:t>https://azure.microsoft.com/en-us/documentation/articles/data-factory-build-your-first-pipeline-using-powershell/</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572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71950"/>
          </a:xfrm>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189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a:t>
            </a:r>
            <a:r>
              <a:rPr lang="en-US" sz="1800" b="1" kern="1200" dirty="0">
                <a:solidFill>
                  <a:schemeClr val="tx1"/>
                </a:solidFill>
                <a:latin typeface="Segoe UI Light" pitchFamily="34" charset="0"/>
                <a:ea typeface="+mn-ea"/>
                <a:cs typeface="+mn-cs"/>
              </a:rPr>
              <a:t>Lab 1</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The follow the steps for </a:t>
            </a:r>
            <a:r>
              <a:rPr lang="en-US" sz="1800" b="1" kern="1200" dirty="0">
                <a:solidFill>
                  <a:schemeClr val="tx1"/>
                </a:solidFill>
                <a:latin typeface="Segoe UI Light" pitchFamily="34" charset="0"/>
                <a:ea typeface="+mn-ea"/>
                <a:cs typeface="+mn-cs"/>
              </a:rPr>
              <a:t>Lab 2</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latin typeface="Segoe UI Light" pitchFamily="34" charset="0"/>
                <a:ea typeface="+mn-ea"/>
                <a:cs typeface="+mn-cs"/>
              </a:rPr>
              <a:t>Note – There’s a useful </a:t>
            </a:r>
            <a:r>
              <a:rPr lang="en-US" sz="1800" b="0" kern="1200">
                <a:solidFill>
                  <a:schemeClr val="tx1"/>
                </a:solidFill>
                <a:latin typeface="Segoe UI Light" pitchFamily="34" charset="0"/>
                <a:ea typeface="+mn-ea"/>
                <a:cs typeface="+mn-cs"/>
              </a:rPr>
              <a:t>JSON validator/formatter</a:t>
            </a:r>
            <a:r>
              <a:rPr lang="en-US" sz="1800" b="0" kern="1200" baseline="0">
                <a:solidFill>
                  <a:schemeClr val="tx1"/>
                </a:solidFill>
                <a:latin typeface="Segoe UI Light" pitchFamily="34" charset="0"/>
                <a:ea typeface="+mn-ea"/>
                <a:cs typeface="+mn-cs"/>
              </a:rPr>
              <a:t> </a:t>
            </a:r>
            <a:r>
              <a:rPr lang="en-US" sz="1800" b="0" kern="1200" baseline="0" dirty="0">
                <a:solidFill>
                  <a:schemeClr val="tx1"/>
                </a:solidFill>
                <a:latin typeface="Segoe UI Light" pitchFamily="34" charset="0"/>
                <a:ea typeface="+mn-ea"/>
                <a:cs typeface="+mn-cs"/>
              </a:rPr>
              <a:t>here: </a:t>
            </a:r>
            <a:r>
              <a:rPr lang="en-US" sz="1800" b="0" u="sng" kern="1200" dirty="0">
                <a:solidFill>
                  <a:schemeClr val="tx1"/>
                </a:solidFill>
                <a:effectLst/>
                <a:latin typeface="Segoe UI Light" pitchFamily="34" charset="0"/>
                <a:ea typeface="+mn-ea"/>
                <a:cs typeface="+mn-cs"/>
              </a:rPr>
              <a:t>https://jsonformatter.curiousconcept.com/</a:t>
            </a:r>
            <a:endParaRPr lang="en-US" sz="1800" b="0" kern="1200" dirty="0">
              <a:solidFill>
                <a:schemeClr val="tx1"/>
              </a:solidFill>
              <a:effectLst/>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49101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Linking:</a:t>
            </a:r>
            <a:r>
              <a:rPr lang="en-US" sz="1800" baseline="0" dirty="0"/>
              <a:t> </a:t>
            </a:r>
            <a:r>
              <a:rPr lang="en-US" sz="1800" baseline="0" dirty="0">
                <a:hlinkClick r:id="rId3"/>
              </a:rPr>
              <a:t>https://azure.microsoft.com/en-us/documentation/articles/data-factory-data-movement-activities/</a:t>
            </a:r>
            <a:r>
              <a:rPr lang="en-US" sz="1800" baseline="0" dirty="0"/>
              <a:t>   </a:t>
            </a:r>
          </a:p>
          <a:p>
            <a:pPr marL="228600" indent="-228600">
              <a:buFont typeface="+mj-lt"/>
              <a:buAutoNum type="arabicPeriod"/>
            </a:pPr>
            <a:r>
              <a:rPr lang="en-US" sz="1800" baseline="0" dirty="0"/>
              <a:t>Compute Linking: </a:t>
            </a:r>
            <a:r>
              <a:rPr lang="en-US" sz="1800" baseline="0" dirty="0">
                <a:hlinkClick r:id="rId4"/>
              </a:rPr>
              <a:t>https://azure.microsoft.com/en-us/documentation/articles/data-factory-compute-linked-services/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524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Movement requirements: </a:t>
            </a:r>
            <a:r>
              <a:rPr lang="en-US" sz="1800" dirty="0">
                <a:hlinkClick r:id="rId3"/>
              </a:rPr>
              <a:t>https://azure.microsoft.com/en-us/documentation/articles/data-factory-data-movement-activities/</a:t>
            </a:r>
            <a:r>
              <a:rPr lang="en-US" sz="1800" dirty="0"/>
              <a:t>  </a:t>
            </a:r>
          </a:p>
          <a:p>
            <a:pPr marL="228600" indent="-228600">
              <a:buFont typeface="+mj-lt"/>
              <a:buAutoNum type="arabicPeriod"/>
            </a:pPr>
            <a:r>
              <a:rPr lang="en-US" sz="1800" dirty="0"/>
              <a:t>From on-premises, requires Data Management Gateway: </a:t>
            </a:r>
            <a:r>
              <a:rPr lang="en-US" sz="1800" dirty="0">
                <a:hlinkClick r:id="rId4"/>
              </a:rPr>
              <a:t>https://azure.microsoft.com/en-us/documentation/articles/data-factory-move-data-between-onprem-and-cloud/</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890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Main </a:t>
            </a:r>
            <a:r>
              <a:rPr lang="en-US" sz="1800" baseline="0" dirty="0"/>
              <a:t>Document Site: </a:t>
            </a:r>
            <a:r>
              <a:rPr lang="en-US" sz="1800" baseline="0" dirty="0">
                <a:hlinkClick r:id="rId3"/>
              </a:rPr>
              <a:t>https://azure.microsoft.com/en-us/documentation/articles/data-factory-data-transformation-activities/</a:t>
            </a:r>
            <a:r>
              <a:rPr lang="en-US" sz="1800" baseline="0" dirty="0"/>
              <a:t>  </a:t>
            </a:r>
            <a:endParaRPr lang="en-US" sz="1800" dirty="0"/>
          </a:p>
          <a:p>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0524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600" dirty="0"/>
              <a:t>Activities:</a:t>
            </a:r>
            <a:r>
              <a:rPr lang="en-US" sz="1600" baseline="0" dirty="0"/>
              <a:t> </a:t>
            </a:r>
            <a:r>
              <a:rPr lang="en-US" sz="1600" dirty="0">
                <a:hlinkClick r:id="rId3"/>
              </a:rPr>
              <a:t>https://azure.microsoft.com/en-us/documentation/articles/data-factory-create-pipelines/</a:t>
            </a:r>
            <a:r>
              <a:rPr lang="en-US" sz="1600" dirty="0"/>
              <a:t> </a:t>
            </a:r>
          </a:p>
          <a:p>
            <a:pPr marL="228600" indent="-228600">
              <a:buFont typeface="+mj-lt"/>
              <a:buAutoNum type="arabicPeriod"/>
            </a:pPr>
            <a:endParaRPr lang="en-US" sz="1600" dirty="0"/>
          </a:p>
          <a:p>
            <a:pPr marL="0" indent="0">
              <a:buFont typeface="+mj-lt"/>
              <a:buNone/>
            </a:pPr>
            <a:r>
              <a:rPr lang="en-US" sz="1600" dirty="0"/>
              <a:t>CreateHDICluster.txt:</a:t>
            </a:r>
          </a:p>
          <a:p>
            <a:pPr marL="0" indent="0">
              <a:buFont typeface="+mj-lt"/>
              <a:buNone/>
            </a:pPr>
            <a:r>
              <a:rPr lang="en-US" sz="1600" dirty="0"/>
              <a:t>{</a:t>
            </a:r>
          </a:p>
          <a:p>
            <a:pPr marL="0" indent="0">
              <a:buFont typeface="+mj-lt"/>
              <a:buNone/>
            </a:pPr>
            <a:r>
              <a:rPr lang="en-US" sz="1600" dirty="0"/>
              <a:t>  "name": "</a:t>
            </a:r>
            <a:r>
              <a:rPr lang="en-US" sz="1600" dirty="0" err="1"/>
              <a:t>HDInsightOnDemandLinkedService</a:t>
            </a:r>
            <a:r>
              <a:rPr lang="en-US" sz="1600" dirty="0"/>
              <a:t>",</a:t>
            </a:r>
          </a:p>
          <a:p>
            <a:pPr marL="0" indent="0">
              <a:buFont typeface="+mj-lt"/>
              <a:buNone/>
            </a:pPr>
            <a:r>
              <a:rPr lang="en-US" sz="1600" dirty="0"/>
              <a:t>  "properties": {</a:t>
            </a:r>
          </a:p>
          <a:p>
            <a:pPr marL="0" indent="0">
              <a:buFont typeface="+mj-lt"/>
              <a:buNone/>
            </a:pPr>
            <a:r>
              <a:rPr lang="en-US" sz="1600" dirty="0"/>
              <a:t>    "type": "</a:t>
            </a:r>
            <a:r>
              <a:rPr lang="en-US" sz="1600" dirty="0" err="1"/>
              <a:t>HDInsightOnDemand</a:t>
            </a:r>
            <a:r>
              <a:rPr lang="en-US" sz="1600" dirty="0"/>
              <a:t>",</a:t>
            </a:r>
          </a:p>
          <a:p>
            <a:pPr marL="0" indent="0">
              <a:buFont typeface="+mj-lt"/>
              <a:buNone/>
            </a:pPr>
            <a:r>
              <a:rPr lang="en-US" sz="1600" dirty="0"/>
              <a:t>    "</a:t>
            </a:r>
            <a:r>
              <a:rPr lang="en-US" sz="1600" dirty="0" err="1"/>
              <a:t>typeProperties</a:t>
            </a:r>
            <a:r>
              <a:rPr lang="en-US" sz="1600" dirty="0"/>
              <a:t>": {</a:t>
            </a:r>
          </a:p>
          <a:p>
            <a:pPr marL="0" indent="0">
              <a:buFont typeface="+mj-lt"/>
              <a:buNone/>
            </a:pPr>
            <a:r>
              <a:rPr lang="en-US" sz="1600" dirty="0"/>
              <a:t>      "version": "3.1",</a:t>
            </a:r>
          </a:p>
          <a:p>
            <a:pPr marL="0" indent="0">
              <a:buFont typeface="+mj-lt"/>
              <a:buNone/>
            </a:pPr>
            <a:r>
              <a:rPr lang="en-US" sz="1600" dirty="0"/>
              <a:t>      "</a:t>
            </a:r>
            <a:r>
              <a:rPr lang="en-US" sz="1600" dirty="0" err="1"/>
              <a:t>clusterSize</a:t>
            </a:r>
            <a:r>
              <a:rPr lang="en-US" sz="1600" dirty="0"/>
              <a:t>": 1,</a:t>
            </a:r>
          </a:p>
          <a:p>
            <a:pPr marL="0" indent="0">
              <a:buFont typeface="+mj-lt"/>
              <a:buNone/>
            </a:pPr>
            <a:r>
              <a:rPr lang="en-US" sz="1600" dirty="0"/>
              <a:t>      "</a:t>
            </a:r>
            <a:r>
              <a:rPr lang="en-US" sz="1600" dirty="0" err="1"/>
              <a:t>timeToLive</a:t>
            </a:r>
            <a:r>
              <a:rPr lang="en-US" sz="1600" dirty="0"/>
              <a:t>": "00:30:00",</a:t>
            </a:r>
          </a:p>
          <a:p>
            <a:pPr marL="0" indent="0">
              <a:buFont typeface="+mj-lt"/>
              <a:buNone/>
            </a:pPr>
            <a:r>
              <a:rPr lang="en-US" sz="1600" dirty="0"/>
              <a:t>      "</a:t>
            </a:r>
            <a:r>
              <a:rPr lang="en-US" sz="1600" dirty="0" err="1"/>
              <a:t>linkedServiceName</a:t>
            </a:r>
            <a:r>
              <a:rPr lang="en-US" sz="1600" dirty="0"/>
              <a:t>": “</a:t>
            </a:r>
            <a:r>
              <a:rPr lang="en-US" sz="1600" dirty="0" err="1"/>
              <a:t>AzureStorageLinkedService</a:t>
            </a:r>
            <a:r>
              <a:rPr lang="en-US" sz="1600" dirty="0"/>
              <a:t>"</a:t>
            </a:r>
          </a:p>
          <a:p>
            <a:pPr marL="0" indent="0">
              <a:buFont typeface="+mj-lt"/>
              <a:buNone/>
            </a:pPr>
            <a:r>
              <a:rPr lang="en-US" sz="1600" dirty="0"/>
              <a:t>    }</a:t>
            </a:r>
          </a:p>
          <a:p>
            <a:pPr marL="0" indent="0">
              <a:buFont typeface="+mj-lt"/>
              <a:buNone/>
            </a:pPr>
            <a:r>
              <a:rPr lang="en-US" sz="1600" dirty="0"/>
              <a:t>  }</a:t>
            </a:r>
          </a:p>
          <a:p>
            <a:pPr marL="0" indent="0">
              <a:buFont typeface="+mj-lt"/>
              <a:buNone/>
            </a:pPr>
            <a:r>
              <a:rPr lang="en-US" sz="1600" dirty="0"/>
              <a:t>}</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014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3</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6610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800" dirty="0"/>
              <a:t>Main Dataset</a:t>
            </a:r>
            <a:r>
              <a:rPr lang="en-US" sz="1800" baseline="0" dirty="0"/>
              <a:t> </a:t>
            </a:r>
            <a:r>
              <a:rPr lang="en-US" sz="1800" dirty="0"/>
              <a:t>Document Site:</a:t>
            </a:r>
            <a:r>
              <a:rPr lang="en-US" sz="1800" baseline="0" dirty="0"/>
              <a:t> </a:t>
            </a:r>
            <a:r>
              <a:rPr lang="en-US" sz="1800" baseline="0" dirty="0">
                <a:hlinkClick r:id="rId3"/>
              </a:rPr>
              <a:t>https://azure.microsoft.com/en-us/documentation/articles/data-factory-create-datasets/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791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endParaRPr lang="en-US" dirty="0"/>
          </a:p>
          <a:p>
            <a:pPr marL="0" indent="0">
              <a:buFont typeface="+mj-lt"/>
              <a:buNone/>
            </a:pPr>
            <a:r>
              <a:rPr lang="en-US" sz="900" dirty="0"/>
              <a:t>AzureBlobOutput.txt:</a:t>
            </a:r>
          </a:p>
          <a:p>
            <a:pPr marL="0" indent="0">
              <a:buFont typeface="+mj-lt"/>
              <a:buNone/>
            </a:pPr>
            <a:r>
              <a:rPr lang="en-US" sz="900" dirty="0"/>
              <a:t>{</a:t>
            </a:r>
          </a:p>
          <a:p>
            <a:pPr marL="0" indent="0">
              <a:buFont typeface="+mj-lt"/>
              <a:buNone/>
            </a:pPr>
            <a:r>
              <a:rPr lang="en-US" sz="900" dirty="0"/>
              <a:t>  "name": "</a:t>
            </a:r>
            <a:r>
              <a:rPr lang="en-US" sz="900" dirty="0" err="1"/>
              <a:t>AzureBlobOutput</a:t>
            </a:r>
            <a:r>
              <a:rPr lang="en-US" sz="900" dirty="0"/>
              <a:t>",</a:t>
            </a:r>
          </a:p>
          <a:p>
            <a:pPr marL="0" indent="0">
              <a:buFont typeface="+mj-lt"/>
              <a:buNone/>
            </a:pPr>
            <a:r>
              <a:rPr lang="en-US" sz="900" dirty="0"/>
              <a:t>  "properties": {</a:t>
            </a:r>
          </a:p>
          <a:p>
            <a:pPr marL="0" indent="0">
              <a:buFont typeface="+mj-lt"/>
              <a:buNone/>
            </a:pPr>
            <a:r>
              <a:rPr lang="en-US" sz="900" dirty="0"/>
              <a:t>    "type": "</a:t>
            </a:r>
            <a:r>
              <a:rPr lang="en-US" sz="900" dirty="0" err="1"/>
              <a:t>AzureBlob</a:t>
            </a:r>
            <a:r>
              <a:rPr lang="en-US" sz="900" dirty="0"/>
              <a:t>",</a:t>
            </a:r>
          </a:p>
          <a:p>
            <a:pPr marL="0" indent="0">
              <a:buFont typeface="+mj-lt"/>
              <a:buNone/>
            </a:pPr>
            <a:r>
              <a:rPr lang="en-US" sz="900" dirty="0"/>
              <a:t>    "</a:t>
            </a:r>
            <a:r>
              <a:rPr lang="en-US" sz="900" dirty="0" err="1"/>
              <a:t>linkedServiceName</a:t>
            </a:r>
            <a:r>
              <a:rPr lang="en-US" sz="900" dirty="0"/>
              <a:t>": "</a:t>
            </a:r>
            <a:r>
              <a:rPr lang="en-US" sz="900" dirty="0" err="1"/>
              <a:t>StorageLinkedService</a:t>
            </a:r>
            <a:r>
              <a:rPr lang="en-US" sz="900" dirty="0"/>
              <a:t>",</a:t>
            </a:r>
          </a:p>
          <a:p>
            <a:pPr marL="0" indent="0">
              <a:buFont typeface="+mj-lt"/>
              <a:buNone/>
            </a:pPr>
            <a:r>
              <a:rPr lang="en-US" sz="900" dirty="0"/>
              <a:t>    "</a:t>
            </a:r>
            <a:r>
              <a:rPr lang="en-US" sz="900" dirty="0" err="1"/>
              <a:t>typeProperties</a:t>
            </a:r>
            <a:r>
              <a:rPr lang="en-US" sz="900" dirty="0"/>
              <a:t>": {</a:t>
            </a:r>
          </a:p>
          <a:p>
            <a:pPr marL="0" indent="0">
              <a:buFont typeface="+mj-lt"/>
              <a:buNone/>
            </a:pPr>
            <a:r>
              <a:rPr lang="en-US" sz="900" dirty="0"/>
              <a:t>      "</a:t>
            </a:r>
            <a:r>
              <a:rPr lang="en-US" sz="900" dirty="0" err="1"/>
              <a:t>folderPath</a:t>
            </a:r>
            <a:r>
              <a:rPr lang="en-US" sz="900" dirty="0"/>
              <a:t>": "data/</a:t>
            </a:r>
            <a:r>
              <a:rPr lang="en-US" sz="900" dirty="0" err="1"/>
              <a:t>partitioneddata</a:t>
            </a:r>
            <a:r>
              <a:rPr lang="en-US" sz="900" dirty="0"/>
              <a:t>",</a:t>
            </a:r>
          </a:p>
          <a:p>
            <a:pPr marL="0" indent="0">
              <a:buFont typeface="+mj-lt"/>
              <a:buNone/>
            </a:pPr>
            <a:r>
              <a:rPr lang="en-US" sz="900" dirty="0"/>
              <a:t>      "format": {</a:t>
            </a:r>
          </a:p>
          <a:p>
            <a:pPr marL="0" indent="0">
              <a:buFont typeface="+mj-lt"/>
              <a:buNone/>
            </a:pPr>
            <a:r>
              <a:rPr lang="en-US" sz="900" dirty="0"/>
              <a:t>        "type": "</a:t>
            </a:r>
            <a:r>
              <a:rPr lang="en-US" sz="900" dirty="0" err="1"/>
              <a:t>TextFormat</a:t>
            </a:r>
            <a:r>
              <a:rPr lang="en-US" sz="900" dirty="0"/>
              <a:t>",</a:t>
            </a:r>
          </a:p>
          <a:p>
            <a:pPr marL="0" indent="0">
              <a:buFont typeface="+mj-lt"/>
              <a:buNone/>
            </a:pPr>
            <a:r>
              <a:rPr lang="en-US" sz="900" dirty="0"/>
              <a:t>        "</a:t>
            </a:r>
            <a:r>
              <a:rPr lang="en-US" sz="900" dirty="0" err="1"/>
              <a:t>columnDelimiter</a:t>
            </a:r>
            <a:r>
              <a:rPr lang="en-US" sz="900" dirty="0"/>
              <a:t>": ","</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    "availability": {</a:t>
            </a:r>
          </a:p>
          <a:p>
            <a:pPr marL="0" indent="0">
              <a:buFont typeface="+mj-lt"/>
              <a:buNone/>
            </a:pPr>
            <a:r>
              <a:rPr lang="en-US" sz="900" dirty="0"/>
              <a:t>      "frequency": "Month",</a:t>
            </a:r>
          </a:p>
          <a:p>
            <a:pPr marL="0" indent="0">
              <a:buFont typeface="+mj-lt"/>
              <a:buNone/>
            </a:pPr>
            <a:r>
              <a:rPr lang="en-US" sz="900" dirty="0"/>
              <a:t>      "interval": 1</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92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management and monitor</a:t>
            </a:r>
          </a:p>
          <a:p>
            <a:pPr marL="228600" indent="-228600">
              <a:buFont typeface="+mj-lt"/>
              <a:buAutoNum type="arabicPeriod"/>
            </a:pPr>
            <a:r>
              <a:rPr lang="en-US" sz="1800" baseline="0" dirty="0"/>
              <a:t>GitHub site with project structure, guidance and utilities to get a team started:  </a:t>
            </a:r>
            <a:r>
              <a:rPr lang="en-US" sz="1800" u="sng" baseline="0" dirty="0"/>
              <a:t>https://github.com/Azure/Microsoft-TDSP</a:t>
            </a:r>
            <a:endParaRPr lang="en-US" sz="1800" u="sng"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35161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4</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597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Pipeline Documentation: </a:t>
            </a:r>
            <a:r>
              <a:rPr lang="en-US" dirty="0">
                <a:hlinkClick r:id="rId3"/>
              </a:rPr>
              <a:t>https://azure.microsoft.com/en-us/documentation/articles/data-factory-create-pipelines/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08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r>
              <a:rPr lang="en-US" dirty="0"/>
              <a:t>Activities:</a:t>
            </a:r>
            <a:r>
              <a:rPr lang="en-US" baseline="0" dirty="0"/>
              <a:t> </a:t>
            </a:r>
            <a:r>
              <a:rPr lang="en-US" baseline="0" dirty="0">
                <a:hlinkClick r:id="rId4"/>
              </a:rPr>
              <a:t>https://azure.microsoft.com/en-us/documentation/articles/data-factory-create-pipelines/</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6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5</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7901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Concepts: </a:t>
            </a:r>
            <a:r>
              <a:rPr lang="en-US" dirty="0">
                <a:hlinkClick r:id="rId3"/>
              </a:rPr>
              <a:t>https://azure.microsoft.com/en-us/documentation/articles/data-factory-monitor-manage-pipelines/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99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a:t>
            </a:r>
            <a:r>
              <a:rPr lang="en-US" baseline="0" dirty="0"/>
              <a:t>Shell script to help deal with errors in ADF: </a:t>
            </a:r>
            <a:r>
              <a:rPr lang="en-US" baseline="0" dirty="0">
                <a:hlinkClick r:id="rId3"/>
              </a:rPr>
              <a:t>http://blogs.msdn.com/b/karang/archive/2015/11/13/azure-data-factory-detecting-and-re-running-failed-adf-slices.aspx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8214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240530"/>
          </a:xfrm>
        </p:spPr>
        <p:txBody>
          <a:bodyPr/>
          <a:lstStyle/>
          <a:p>
            <a:pPr marL="228600" indent="-228600">
              <a:buFont typeface="+mj-lt"/>
              <a:buAutoNum type="arabicPeriod"/>
            </a:pPr>
            <a:r>
              <a:rPr lang="en-US" sz="1800" dirty="0"/>
              <a:t>Power</a:t>
            </a:r>
            <a:r>
              <a:rPr lang="en-US" sz="1800" baseline="0" dirty="0"/>
              <a:t>Shell script to help deal with errors in ADF: </a:t>
            </a:r>
            <a:r>
              <a:rPr lang="en-US" sz="1800" baseline="0" dirty="0">
                <a:hlinkClick r:id="rId3"/>
              </a:rPr>
              <a:t>http://blogs.msdn.com/b/karang/archive/2015/11/13/azure-data-factory-detecting-and-re-running-failed-adf-slices.aspx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974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6</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8773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64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516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AdventureWorks Data Dictionary:</a:t>
            </a:r>
            <a:r>
              <a:rPr lang="en-US" baseline="0" dirty="0"/>
              <a:t> </a:t>
            </a:r>
            <a:r>
              <a:rPr lang="en-US" baseline="0" dirty="0">
                <a:hlinkClick r:id="rId3"/>
              </a:rPr>
              <a:t>https://technet.microsoft.com/en-us/library/ms124438(v=sql.100).aspx</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643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AdventureWorks Data Dictionary:</a:t>
            </a:r>
            <a:r>
              <a:rPr lang="en-US" sz="1800" baseline="0" dirty="0"/>
              <a:t> </a:t>
            </a:r>
            <a:r>
              <a:rPr lang="en-US" sz="1800" baseline="0" dirty="0">
                <a:hlinkClick r:id="rId3"/>
              </a:rPr>
              <a:t>https://technet.microsoft.com/en-us/library/ms124438(v=sql.100).aspx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300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Processing, querying, and transforming data using HDInsight: </a:t>
            </a:r>
            <a:r>
              <a:rPr lang="en-US" dirty="0">
                <a:hlinkClick r:id="rId3"/>
              </a:rPr>
              <a:t>https://msdn.microsoft.com/en-us/library/dn749822.aspx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04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38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548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79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19010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0652899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9103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80206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702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648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888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15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779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496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277917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396364108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9426838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14452536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6702709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19399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096145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9783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54477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90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3014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70678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754688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282206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57272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288599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65079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28810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4/13/2017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724044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4/13/2017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342523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4/13/2017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3743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4198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894010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71771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76463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0699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27086186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9468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17015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41525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27270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7471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8785596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9.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oleObject" Target="../embeddings/oleObject1.bin"/><Relationship Id="rId2" Type="http://schemas.openxmlformats.org/officeDocument/2006/relationships/slideLayout" Target="../slideLayouts/slideLayout25.xml"/><Relationship Id="rId16" Type="http://schemas.openxmlformats.org/officeDocument/2006/relationships/tags" Target="../tags/tag1.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vmlDrawing" Target="../drawings/vmlDrawing1.v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7" r:id="rId2"/>
    <p:sldLayoutId id="2147484256" r:id="rId3"/>
    <p:sldLayoutId id="2147484257" r:id="rId4"/>
    <p:sldLayoutId id="2147484268" r:id="rId5"/>
    <p:sldLayoutId id="2147484524" r:id="rId6"/>
    <p:sldLayoutId id="2147484525" r:id="rId7"/>
    <p:sldLayoutId id="2147484526" r:id="rId8"/>
    <p:sldLayoutId id="21474845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294234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4" r:id="rId5"/>
    <p:sldLayoutId id="2147484535" r:id="rId6"/>
    <p:sldLayoutId id="2147484536" r:id="rId7"/>
    <p:sldLayoutId id="2147484537"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0953261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49"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83220955"/>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4/13/2017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11771660"/>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01053953"/>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slideLayout" Target="../slideLayouts/slideLayout29.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20.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gb/azure/hdinsight/hdinsight-migrate-from-windows-to-linux"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73"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Data Preparation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1969032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6600" dirty="0"/>
              <a:t>Hadoop and HDInsight</a:t>
            </a:r>
          </a:p>
        </p:txBody>
      </p:sp>
      <p:sp>
        <p:nvSpPr>
          <p:cNvPr id="3" name="Rectangle 2"/>
          <p:cNvSpPr/>
          <p:nvPr/>
        </p:nvSpPr>
        <p:spPr>
          <a:xfrm>
            <a:off x="904289" y="4639919"/>
            <a:ext cx="10476941"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2864"/>
                </a:solidFill>
                <a:effectLst/>
                <a:uLnTx/>
                <a:uFillTx/>
                <a:ea typeface="Calibri" panose="020F0502020204030204" pitchFamily="34" charset="0"/>
                <a:cs typeface="Times New Roman" panose="02020603050405020304" pitchFamily="18" charset="0"/>
              </a:rPr>
              <a:t>Using the Hadoop Ecosystem to process and query data</a:t>
            </a:r>
            <a:endParaRPr kumimoji="0" lang="en-US" sz="5400" b="0" i="1" u="none" strike="noStrike" kern="0" cap="none" spc="0" normalizeH="0" baseline="0" noProof="0" dirty="0">
              <a:ln>
                <a:noFill/>
              </a:ln>
              <a:solidFill>
                <a:srgbClr val="00B050"/>
              </a:solidFill>
              <a:effectLst/>
              <a:uLnTx/>
              <a:uFillTx/>
            </a:endParaRPr>
          </a:p>
        </p:txBody>
      </p:sp>
      <p:pic>
        <p:nvPicPr>
          <p:cNvPr id="4" name="Picture 3"/>
          <p:cNvPicPr>
            <a:picLocks noChangeAspect="1"/>
          </p:cNvPicPr>
          <p:nvPr/>
        </p:nvPicPr>
        <p:blipFill>
          <a:blip r:embed="rId3"/>
          <a:stretch>
            <a:fillRect/>
          </a:stretch>
        </p:blipFill>
        <p:spPr>
          <a:xfrm>
            <a:off x="1194433" y="1636289"/>
            <a:ext cx="4115157" cy="2456901"/>
          </a:xfrm>
          <a:prstGeom prst="rect">
            <a:avLst/>
          </a:prstGeom>
        </p:spPr>
      </p:pic>
      <p:pic>
        <p:nvPicPr>
          <p:cNvPr id="5" name="Picture 4"/>
          <p:cNvPicPr>
            <a:picLocks noChangeAspect="1"/>
          </p:cNvPicPr>
          <p:nvPr/>
        </p:nvPicPr>
        <p:blipFill>
          <a:blip r:embed="rId4"/>
          <a:stretch>
            <a:fillRect/>
          </a:stretch>
        </p:blipFill>
        <p:spPr>
          <a:xfrm>
            <a:off x="6141169" y="2076971"/>
            <a:ext cx="5240061" cy="1575535"/>
          </a:xfrm>
          <a:prstGeom prst="rect">
            <a:avLst/>
          </a:prstGeom>
        </p:spPr>
      </p:pic>
    </p:spTree>
    <p:extLst>
      <p:ext uri="{BB962C8B-B14F-4D97-AF65-F5344CB8AC3E}">
        <p14:creationId xmlns:p14="http://schemas.microsoft.com/office/powerpoint/2010/main" val="25885159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Hadoop</a:t>
            </a:r>
          </a:p>
        </p:txBody>
      </p:sp>
      <p:sp>
        <p:nvSpPr>
          <p:cNvPr id="3" name="Text Placeholder 2"/>
          <p:cNvSpPr>
            <a:spLocks noGrp="1"/>
          </p:cNvSpPr>
          <p:nvPr>
            <p:ph type="body" sz="quarter" idx="10"/>
          </p:nvPr>
        </p:nvSpPr>
        <p:spPr>
          <a:xfrm>
            <a:off x="274639" y="1458177"/>
            <a:ext cx="11887200" cy="4555093"/>
          </a:xfrm>
        </p:spPr>
        <p:txBody>
          <a:bodyPr/>
          <a:lstStyle/>
          <a:p>
            <a:pPr marL="571500" indent="-571500">
              <a:buFont typeface="Arial" panose="020B0604020202020204" pitchFamily="34" charset="0"/>
              <a:buChar char="•"/>
            </a:pPr>
            <a:r>
              <a:rPr lang="en-US" dirty="0">
                <a:solidFill>
                  <a:srgbClr val="002864"/>
                </a:solidFill>
              </a:rPr>
              <a:t>An ecosystem of components for distributed data processing and analysis</a:t>
            </a:r>
          </a:p>
          <a:p>
            <a:pPr marL="571500" indent="-571500">
              <a:buFont typeface="Arial" panose="020B0604020202020204" pitchFamily="34" charset="0"/>
              <a:buChar char="•"/>
            </a:pPr>
            <a:r>
              <a:rPr lang="en-US" dirty="0">
                <a:solidFill>
                  <a:srgbClr val="002864"/>
                </a:solidFill>
              </a:rPr>
              <a:t>Core components: MapReduce, HDFS, YARN</a:t>
            </a:r>
          </a:p>
          <a:p>
            <a:pPr marL="571500" indent="-571500">
              <a:buFont typeface="Arial" panose="020B0604020202020204" pitchFamily="34" charset="0"/>
              <a:buChar char="•"/>
            </a:pPr>
            <a:r>
              <a:rPr lang="en-US" dirty="0">
                <a:solidFill>
                  <a:srgbClr val="002864"/>
                </a:solidFill>
              </a:rPr>
              <a:t>Data is processed in the Hadoop Distributed File System (HDFS)</a:t>
            </a:r>
          </a:p>
          <a:p>
            <a:pPr marL="571500" indent="-571500">
              <a:buFont typeface="Arial" panose="020B0604020202020204" pitchFamily="34" charset="0"/>
              <a:buChar char="•"/>
            </a:pPr>
            <a:r>
              <a:rPr lang="en-US" dirty="0">
                <a:solidFill>
                  <a:srgbClr val="002864"/>
                </a:solidFill>
              </a:rPr>
              <a:t>Resource Management is performed by YARN</a:t>
            </a:r>
          </a:p>
          <a:p>
            <a:pPr marL="571500" indent="-571500">
              <a:buFont typeface="Arial" panose="020B0604020202020204" pitchFamily="34" charset="0"/>
              <a:buChar char="•"/>
            </a:pPr>
            <a:r>
              <a:rPr lang="en-US" dirty="0">
                <a:solidFill>
                  <a:srgbClr val="002864"/>
                </a:solidFill>
              </a:rPr>
              <a:t>Many other related projects</a:t>
            </a:r>
          </a:p>
        </p:txBody>
      </p:sp>
      <p:pic>
        <p:nvPicPr>
          <p:cNvPr id="4" name="Content Placeholder 4" descr="hadoop+elephant_rgb.png"/>
          <p:cNvPicPr>
            <a:picLocks noGrp="1"/>
          </p:cNvPicPr>
          <p:nvPr/>
        </p:nvPicPr>
        <p:blipFill>
          <a:blip r:embed="rId3" cstate="print">
            <a:extLst>
              <a:ext uri="{28A0092B-C50C-407E-A947-70E740481C1C}">
                <a14:useLocalDpi xmlns:a14="http://schemas.microsoft.com/office/drawing/2010/main" val="0"/>
              </a:ext>
            </a:extLst>
          </a:blip>
          <a:srcRect t="-76337" b="-76337"/>
          <a:stretch>
            <a:fillRect/>
          </a:stretch>
        </p:blipFill>
        <p:spPr>
          <a:xfrm>
            <a:off x="8943277" y="-219671"/>
            <a:ext cx="3340644" cy="1947464"/>
          </a:xfrm>
          <a:prstGeom prst="rect">
            <a:avLst/>
          </a:prstGeom>
        </p:spPr>
      </p:pic>
    </p:spTree>
    <p:extLst>
      <p:ext uri="{BB962C8B-B14F-4D97-AF65-F5344CB8AC3E}">
        <p14:creationId xmlns:p14="http://schemas.microsoft.com/office/powerpoint/2010/main" val="33754990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Storage (HDFS)</a:t>
            </a:r>
            <a:endParaRPr lang="en-US" sz="2174" dirty="0">
              <a:solidFill>
                <a:prstClr val="white"/>
              </a:solidFill>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Query</a:t>
            </a:r>
          </a:p>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Processing</a:t>
            </a:r>
          </a:p>
          <a:p>
            <a:pPr algn="ctr" defTabSz="1242752"/>
            <a:r>
              <a:rPr lang="en-US" sz="2174" dirty="0">
                <a:solidFill>
                  <a:prstClr val="white"/>
                </a:solidFill>
                <a:cs typeface="Segoe UI" pitchFamily="34" charset="0"/>
              </a:rPr>
              <a:t>(MapReduce)</a:t>
            </a:r>
            <a:endParaRPr lang="en-US" sz="2174" dirty="0">
              <a:solidFill>
                <a:prstClr val="white"/>
              </a:solidFill>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Scripting</a:t>
            </a:r>
          </a:p>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NoSQL Database</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Metadata</a:t>
            </a:r>
          </a:p>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Data Integration</a:t>
            </a:r>
          </a:p>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Relational</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Graph</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Stats processing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(RHadoop)</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Pipeline</a:t>
            </a:r>
          </a:p>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Visual Studio Tools</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Azure Blob Storage</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Business Intelligence </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(Excel, Power BI,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Event Driven Processing</a:t>
            </a:r>
          </a:p>
        </p:txBody>
      </p:sp>
      <p:sp>
        <p:nvSpPr>
          <p:cNvPr id="2" name="TextBox 1"/>
          <p:cNvSpPr txBox="1"/>
          <p:nvPr/>
        </p:nvSpPr>
        <p:spPr>
          <a:xfrm>
            <a:off x="10294519" y="2564801"/>
            <a:ext cx="2238777" cy="955868"/>
          </a:xfrm>
          <a:prstGeom prst="rect">
            <a:avLst/>
          </a:prstGeom>
          <a:noFill/>
        </p:spPr>
        <p:txBody>
          <a:bodyPr wrap="square" lIns="93187" tIns="46592" rIns="93187" bIns="46592" rtlCol="0">
            <a:spAutoFit/>
          </a:bodyPr>
          <a:lstStyle/>
          <a:p>
            <a:pPr defTabSz="1242752"/>
            <a:r>
              <a:rPr lang="en-US" sz="2800" dirty="0">
                <a:solidFill>
                  <a:schemeClr val="accent1">
                    <a:lumMod val="60000"/>
                    <a:lumOff val="40000"/>
                  </a:schemeClr>
                </a:solidFill>
              </a:rPr>
              <a:t>Data Processing</a:t>
            </a:r>
          </a:p>
        </p:txBody>
      </p:sp>
      <p:sp>
        <p:nvSpPr>
          <p:cNvPr id="4" name="Text Placeholder 3"/>
          <p:cNvSpPr>
            <a:spLocks noGrp="1"/>
          </p:cNvSpPr>
          <p:nvPr>
            <p:ph type="body" sz="quarter" idx="13"/>
          </p:nvPr>
        </p:nvSpPr>
        <p:spPr>
          <a:xfrm>
            <a:off x="54033" y="113885"/>
            <a:ext cx="11784006" cy="1024684"/>
          </a:xfrm>
        </p:spPr>
        <p:txBody>
          <a:bodyPr/>
          <a:lstStyle/>
          <a:p>
            <a:r>
              <a:rPr lang="en-US" sz="4800" dirty="0"/>
              <a:t>HDInsight and the Hadoop </a:t>
            </a:r>
            <a:r>
              <a:rPr lang="en-US" sz="4800" strike="sngStrike" dirty="0"/>
              <a:t>Zoo</a:t>
            </a:r>
            <a:r>
              <a:rPr lang="en-US" sz="4800" dirty="0"/>
              <a:t> Ecosystem</a:t>
            </a:r>
            <a:endParaRPr lang="en-US" sz="4800" strike="sngStrike" dirty="0"/>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YARN</a:t>
            </a:r>
            <a:endParaRPr lang="en-US" sz="2174" dirty="0">
              <a:solidFill>
                <a:prstClr val="white"/>
              </a:solidFill>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Real Time Processing (Storm)</a:t>
            </a:r>
          </a:p>
        </p:txBody>
      </p:sp>
      <p:sp>
        <p:nvSpPr>
          <p:cNvPr id="33" name="Rectangle 32"/>
          <p:cNvSpPr/>
          <p:nvPr/>
        </p:nvSpPr>
        <p:spPr bwMode="auto">
          <a:xfrm>
            <a:off x="6067316" y="1563904"/>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MLLib</a:t>
            </a:r>
            <a:r>
              <a:rPr lang="en-US" sz="1494" spc="-40" dirty="0">
                <a:gradFill>
                  <a:gsLst>
                    <a:gs pos="0">
                      <a:srgbClr val="FFFFFF"/>
                    </a:gs>
                    <a:gs pos="100000">
                      <a:srgbClr val="FFFFFF"/>
                    </a:gs>
                  </a:gsLst>
                  <a:lin ang="5400000" scaled="0"/>
                </a:gradFill>
                <a:ea typeface="Segoe UI" pitchFamily="34" charset="0"/>
                <a:cs typeface="Segoe UI" pitchFamily="34" charset="0"/>
              </a:rPr>
              <a:t>/ Spark ML</a:t>
            </a:r>
          </a:p>
        </p:txBody>
      </p:sp>
      <p:sp>
        <p:nvSpPr>
          <p:cNvPr id="38" name="Rectangle 37"/>
          <p:cNvSpPr/>
          <p:nvPr/>
        </p:nvSpPr>
        <p:spPr bwMode="auto">
          <a:xfrm>
            <a:off x="3954792" y="1547776"/>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GraphX</a:t>
            </a:r>
            <a:r>
              <a:rPr lang="en-US" sz="1494" spc="-40" dirty="0">
                <a:gradFill>
                  <a:gsLst>
                    <a:gs pos="0">
                      <a:srgbClr val="FFFFFF"/>
                    </a:gs>
                    <a:gs pos="100000">
                      <a:srgbClr val="FFFFFF"/>
                    </a:gs>
                  </a:gsLst>
                  <a:lin ang="5400000" scaled="0"/>
                </a:gradFill>
                <a:ea typeface="Segoe UI" pitchFamily="34" charset="0"/>
                <a:cs typeface="Segoe UI" pitchFamily="34" charset="0"/>
              </a:rPr>
              <a:t>/</a:t>
            </a:r>
            <a:r>
              <a:rPr lang="en-US" sz="1494" spc="-40" dirty="0" err="1">
                <a:gradFill>
                  <a:gsLst>
                    <a:gs pos="0">
                      <a:srgbClr val="FFFFFF"/>
                    </a:gs>
                    <a:gs pos="100000">
                      <a:srgbClr val="FFFFFF"/>
                    </a:gs>
                  </a:gsLst>
                  <a:lin ang="5400000" scaled="0"/>
                </a:gradFill>
                <a:ea typeface="Segoe UI" pitchFamily="34" charset="0"/>
                <a:cs typeface="Segoe UI" pitchFamily="34" charset="0"/>
              </a:rPr>
              <a:t>GraphFrames</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016374" y="1552048"/>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Spark SQL</a:t>
            </a:r>
          </a:p>
        </p:txBody>
      </p:sp>
      <p:sp>
        <p:nvSpPr>
          <p:cNvPr id="42" name="TextBox 41"/>
          <p:cNvSpPr txBox="1"/>
          <p:nvPr/>
        </p:nvSpPr>
        <p:spPr>
          <a:xfrm>
            <a:off x="10257102" y="1531448"/>
            <a:ext cx="2238777" cy="955868"/>
          </a:xfrm>
          <a:prstGeom prst="rect">
            <a:avLst/>
          </a:prstGeom>
          <a:noFill/>
        </p:spPr>
        <p:txBody>
          <a:bodyPr wrap="square" lIns="93187" tIns="46592" rIns="93187" bIns="46592" rtlCol="0">
            <a:spAutoFit/>
          </a:bodyPr>
          <a:lstStyle/>
          <a:p>
            <a:pPr defTabSz="1242752"/>
            <a:r>
              <a:rPr lang="en-US" sz="2800" dirty="0">
                <a:solidFill>
                  <a:srgbClr val="C00000"/>
                </a:solidFill>
              </a:rPr>
              <a:t>Core Hadoop</a:t>
            </a:r>
          </a:p>
        </p:txBody>
      </p:sp>
      <p:sp>
        <p:nvSpPr>
          <p:cNvPr id="43" name="TextBox 42"/>
          <p:cNvSpPr txBox="1"/>
          <p:nvPr/>
        </p:nvSpPr>
        <p:spPr>
          <a:xfrm>
            <a:off x="10256918" y="3572217"/>
            <a:ext cx="2238777" cy="955868"/>
          </a:xfrm>
          <a:prstGeom prst="rect">
            <a:avLst/>
          </a:prstGeom>
          <a:noFill/>
        </p:spPr>
        <p:txBody>
          <a:bodyPr wrap="square" lIns="93187" tIns="46592" rIns="93187" bIns="46592" rtlCol="0">
            <a:spAutoFit/>
          </a:bodyPr>
          <a:lstStyle/>
          <a:p>
            <a:pPr defTabSz="1242752"/>
            <a:r>
              <a:rPr lang="en-US" sz="2800" dirty="0">
                <a:solidFill>
                  <a:schemeClr val="tx2"/>
                </a:solidFill>
              </a:rPr>
              <a:t>Microsoft Integration</a:t>
            </a:r>
          </a:p>
        </p:txBody>
      </p:sp>
      <p:sp>
        <p:nvSpPr>
          <p:cNvPr id="44" name="TextBox 43"/>
          <p:cNvSpPr txBox="1"/>
          <p:nvPr/>
        </p:nvSpPr>
        <p:spPr>
          <a:xfrm>
            <a:off x="10256918" y="4657118"/>
            <a:ext cx="2238777" cy="955868"/>
          </a:xfrm>
          <a:prstGeom prst="rect">
            <a:avLst/>
          </a:prstGeom>
          <a:noFill/>
        </p:spPr>
        <p:txBody>
          <a:bodyPr wrap="square" lIns="93187" tIns="46592" rIns="93187" bIns="46592" rtlCol="0">
            <a:spAutoFit/>
          </a:bodyPr>
          <a:lstStyle/>
          <a:p>
            <a:pPr defTabSz="1242752"/>
            <a:r>
              <a:rPr lang="en-US" sz="2800" dirty="0">
                <a:solidFill>
                  <a:srgbClr val="FFC000"/>
                </a:solidFill>
              </a:rPr>
              <a:t>Data Movement</a:t>
            </a:r>
          </a:p>
        </p:txBody>
      </p:sp>
      <p:sp>
        <p:nvSpPr>
          <p:cNvPr id="45" name="TextBox 44"/>
          <p:cNvSpPr txBox="1"/>
          <p:nvPr/>
        </p:nvSpPr>
        <p:spPr>
          <a:xfrm>
            <a:off x="10221289" y="5674156"/>
            <a:ext cx="2238777" cy="524981"/>
          </a:xfrm>
          <a:prstGeom prst="rect">
            <a:avLst/>
          </a:prstGeom>
          <a:noFill/>
        </p:spPr>
        <p:txBody>
          <a:bodyPr wrap="square" lIns="93187" tIns="46592" rIns="93187" bIns="46592" rtlCol="0">
            <a:spAutoFit/>
          </a:bodyPr>
          <a:lstStyle/>
          <a:p>
            <a:pPr defTabSz="1242752"/>
            <a:r>
              <a:rPr lang="en-US" sz="2800" dirty="0">
                <a:solidFill>
                  <a:srgbClr val="92D050"/>
                </a:solidFill>
              </a:rPr>
              <a:t>ML Packages</a:t>
            </a:r>
          </a:p>
        </p:txBody>
      </p:sp>
      <p:sp>
        <p:nvSpPr>
          <p:cNvPr id="46" name="Rectangle 45"/>
          <p:cNvSpPr/>
          <p:nvPr/>
        </p:nvSpPr>
        <p:spPr bwMode="auto">
          <a:xfrm>
            <a:off x="7995309" y="451751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rgbClr val="FFFF00"/>
                </a:solidFill>
                <a:ea typeface="Segoe UI" pitchFamily="34" charset="0"/>
                <a:cs typeface="Segoe UI" pitchFamily="34" charset="0"/>
              </a:rPr>
              <a:t>Microsoft R Server (Enterprise R in the Cloud)</a:t>
            </a:r>
          </a:p>
        </p:txBody>
      </p:sp>
    </p:spTree>
    <p:extLst>
      <p:ext uri="{BB962C8B-B14F-4D97-AF65-F5344CB8AC3E}">
        <p14:creationId xmlns:p14="http://schemas.microsoft.com/office/powerpoint/2010/main" val="12261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 grpId="0"/>
      <p:bldP spid="27" grpId="0" animBg="1"/>
      <p:bldP spid="30" grpId="0" animBg="1"/>
      <p:bldP spid="33" grpId="0" animBg="1"/>
      <p:bldP spid="38" grpId="0" animBg="1"/>
      <p:bldP spid="39" grpId="0" animBg="1"/>
      <p:bldP spid="42" grpId="0"/>
      <p:bldP spid="43" grpId="0"/>
      <p:bldP spid="44" grpId="0"/>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HDInsight</a:t>
            </a:r>
          </a:p>
        </p:txBody>
      </p:sp>
      <p:sp>
        <p:nvSpPr>
          <p:cNvPr id="3" name="Text Placeholder 2"/>
          <p:cNvSpPr>
            <a:spLocks noGrp="1"/>
          </p:cNvSpPr>
          <p:nvPr>
            <p:ph type="body" sz="quarter" idx="10"/>
          </p:nvPr>
        </p:nvSpPr>
        <p:spPr>
          <a:xfrm>
            <a:off x="274639" y="1520521"/>
            <a:ext cx="7007107" cy="2597634"/>
          </a:xfrm>
        </p:spPr>
        <p:txBody>
          <a:bodyPr/>
          <a:lstStyle/>
          <a:p>
            <a:pPr marL="571500" indent="-571500">
              <a:buFont typeface="Arial" panose="020B0604020202020204" pitchFamily="34" charset="0"/>
              <a:buChar char="•"/>
            </a:pPr>
            <a:r>
              <a:rPr lang="en-US" sz="3200" dirty="0">
                <a:solidFill>
                  <a:srgbClr val="002864"/>
                </a:solidFill>
              </a:rPr>
              <a:t>7 Cluster types</a:t>
            </a:r>
          </a:p>
          <a:p>
            <a:pPr marL="571500" indent="-571500">
              <a:buFont typeface="Arial" panose="020B0604020202020204" pitchFamily="34" charset="0"/>
              <a:buChar char="•"/>
            </a:pPr>
            <a:r>
              <a:rPr lang="en-US" sz="3200" dirty="0">
                <a:solidFill>
                  <a:srgbClr val="002864"/>
                </a:solidFill>
              </a:rPr>
              <a:t>Storage layer:  Azure Storage or Azure Data Lake provides the HDFS</a:t>
            </a:r>
          </a:p>
          <a:p>
            <a:pPr marL="571500" indent="-571500">
              <a:buFont typeface="Arial" panose="020B0604020202020204" pitchFamily="34" charset="0"/>
              <a:buChar char="•"/>
            </a:pPr>
            <a:r>
              <a:rPr lang="en-US" sz="3200" dirty="0">
                <a:solidFill>
                  <a:srgbClr val="002864"/>
                </a:solidFill>
              </a:rPr>
              <a:t>Azure SQL Database stores metadata</a:t>
            </a:r>
          </a:p>
        </p:txBody>
      </p:sp>
      <p:pic>
        <p:nvPicPr>
          <p:cNvPr id="4" name="Picture 3"/>
          <p:cNvPicPr>
            <a:picLocks noChangeAspect="1"/>
          </p:cNvPicPr>
          <p:nvPr/>
        </p:nvPicPr>
        <p:blipFill>
          <a:blip r:embed="rId3"/>
          <a:stretch>
            <a:fillRect/>
          </a:stretch>
        </p:blipFill>
        <p:spPr>
          <a:xfrm>
            <a:off x="8341113" y="110265"/>
            <a:ext cx="3961548" cy="1188464"/>
          </a:xfrm>
          <a:prstGeom prst="rect">
            <a:avLst/>
          </a:prstGeom>
        </p:spPr>
      </p:pic>
      <p:pic>
        <p:nvPicPr>
          <p:cNvPr id="5" name="Picture 4"/>
          <p:cNvPicPr>
            <a:picLocks noChangeAspect="1"/>
          </p:cNvPicPr>
          <p:nvPr/>
        </p:nvPicPr>
        <p:blipFill>
          <a:blip r:embed="rId4"/>
          <a:stretch>
            <a:fillRect/>
          </a:stretch>
        </p:blipFill>
        <p:spPr>
          <a:xfrm>
            <a:off x="800837" y="4310139"/>
            <a:ext cx="10952549" cy="2448878"/>
          </a:xfrm>
          <a:prstGeom prst="rect">
            <a:avLst/>
          </a:prstGeom>
        </p:spPr>
      </p:pic>
    </p:spTree>
    <p:extLst>
      <p:ext uri="{BB962C8B-B14F-4D97-AF65-F5344CB8AC3E}">
        <p14:creationId xmlns:p14="http://schemas.microsoft.com/office/powerpoint/2010/main" val="1934175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HDInsight Clusters</a:t>
            </a:r>
          </a:p>
        </p:txBody>
      </p:sp>
      <p:sp>
        <p:nvSpPr>
          <p:cNvPr id="3" name="Text Placeholder 2"/>
          <p:cNvSpPr>
            <a:spLocks noGrp="1"/>
          </p:cNvSpPr>
          <p:nvPr>
            <p:ph type="body" sz="quarter" idx="10"/>
          </p:nvPr>
        </p:nvSpPr>
        <p:spPr>
          <a:xfrm>
            <a:off x="274638" y="1212850"/>
            <a:ext cx="11887200" cy="5749266"/>
          </a:xfrm>
        </p:spPr>
        <p:txBody>
          <a:bodyPr/>
          <a:lstStyle/>
          <a:p>
            <a:pPr marL="571500" indent="-571500">
              <a:buFont typeface="Arial" panose="020B0604020202020204" pitchFamily="34" charset="0"/>
              <a:buChar char="•"/>
            </a:pPr>
            <a:r>
              <a:rPr lang="en-US" sz="3200" dirty="0"/>
              <a:t>Cluster Type: Hadoop, Spark, R Server, HBase, Kafka, Storm, Hive LLAP </a:t>
            </a:r>
          </a:p>
          <a:p>
            <a:pPr marL="571500" indent="-571500">
              <a:buFont typeface="Arial" panose="020B0604020202020204" pitchFamily="34" charset="0"/>
              <a:buChar char="•"/>
            </a:pPr>
            <a:r>
              <a:rPr lang="en-US" sz="3200" dirty="0"/>
              <a:t>Operating System: Linux</a:t>
            </a:r>
          </a:p>
          <a:p>
            <a:pPr marL="571500" lvl="1" indent="-571500">
              <a:buFont typeface="Arial" panose="020B0604020202020204" pitchFamily="34" charset="0"/>
              <a:buChar char="•"/>
            </a:pPr>
            <a:r>
              <a:rPr lang="en-US" sz="1600" dirty="0"/>
              <a:t>Windows support to be deprecated by second half of 2017</a:t>
            </a:r>
          </a:p>
          <a:p>
            <a:pPr marL="571500" lvl="1" indent="-571500">
              <a:buFont typeface="Arial" panose="020B0604020202020204" pitchFamily="34" charset="0"/>
              <a:buChar char="•"/>
            </a:pPr>
            <a:r>
              <a:rPr lang="en-US" sz="1600" dirty="0"/>
              <a:t>No more new deployments for Windows based clusters</a:t>
            </a:r>
          </a:p>
          <a:p>
            <a:pPr marL="571500" lvl="1" indent="-571500">
              <a:buFont typeface="Arial" panose="020B0604020202020204" pitchFamily="34" charset="0"/>
              <a:buChar char="•"/>
            </a:pPr>
            <a:r>
              <a:rPr lang="en-US" sz="1600" dirty="0"/>
              <a:t>No more resizing of Windows clusters</a:t>
            </a:r>
          </a:p>
          <a:p>
            <a:pPr marL="571500" lvl="1" indent="-571500">
              <a:buFont typeface="Arial" panose="020B0604020202020204" pitchFamily="34" charset="0"/>
              <a:buChar char="•"/>
            </a:pPr>
            <a:r>
              <a:rPr lang="en-US" sz="1600" dirty="0"/>
              <a:t>Migrate to Linux, ASAP! See </a:t>
            </a:r>
            <a:r>
              <a:rPr lang="en-US" sz="1600" dirty="0">
                <a:hlinkClick r:id="rId3"/>
              </a:rPr>
              <a:t>here</a:t>
            </a:r>
            <a:r>
              <a:rPr lang="en-US" sz="1600" dirty="0"/>
              <a:t> for migration information.</a:t>
            </a:r>
          </a:p>
          <a:p>
            <a:pPr marL="571500" indent="-571500">
              <a:buFont typeface="Arial" panose="020B0604020202020204" pitchFamily="34" charset="0"/>
              <a:buChar char="•"/>
            </a:pPr>
            <a:r>
              <a:rPr lang="en-US" sz="3200" dirty="0"/>
              <a:t>Can be deployed from Azure portal, ARM Templates, Azure Command Line Interface (CLI), or Azure PowerShell</a:t>
            </a:r>
          </a:p>
          <a:p>
            <a:pPr marL="571500" indent="-571500">
              <a:buFont typeface="Arial" panose="020B0604020202020204" pitchFamily="34" charset="0"/>
              <a:buChar char="•"/>
            </a:pPr>
            <a:r>
              <a:rPr lang="en-US" sz="3200" dirty="0"/>
              <a:t>Cluster Management through </a:t>
            </a:r>
            <a:r>
              <a:rPr lang="en-US" sz="3200" dirty="0" err="1"/>
              <a:t>Ambari</a:t>
            </a:r>
            <a:r>
              <a:rPr lang="en-US" sz="3200" dirty="0"/>
              <a:t> UI and REST API</a:t>
            </a:r>
          </a:p>
          <a:p>
            <a:pPr marL="571500" indent="-571500">
              <a:buFont typeface="Arial" panose="020B0604020202020204" pitchFamily="34" charset="0"/>
              <a:buChar char="•"/>
            </a:pPr>
            <a:r>
              <a:rPr lang="en-US" sz="3200" dirty="0"/>
              <a:t>Remote Access through SSH, REST API, ODBC, JDBC.</a:t>
            </a:r>
          </a:p>
          <a:p>
            <a:pPr marL="571500" indent="-571500">
              <a:buFont typeface="Arial" panose="020B0604020202020204" pitchFamily="34" charset="0"/>
              <a:buChar char="•"/>
            </a:pPr>
            <a:r>
              <a:rPr lang="en-US" sz="3200" dirty="0"/>
              <a:t>Premium Features: Secure Hadoop and Apache Ranger for Multi-User Administration</a:t>
            </a:r>
          </a:p>
        </p:txBody>
      </p:sp>
    </p:spTree>
    <p:extLst>
      <p:ext uri="{BB962C8B-B14F-4D97-AF65-F5344CB8AC3E}">
        <p14:creationId xmlns:p14="http://schemas.microsoft.com/office/powerpoint/2010/main" val="1386631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Hive to Query Data</a:t>
            </a:r>
          </a:p>
        </p:txBody>
      </p:sp>
      <p:sp>
        <p:nvSpPr>
          <p:cNvPr id="3" name="Text Placeholder 2"/>
          <p:cNvSpPr>
            <a:spLocks noGrp="1"/>
          </p:cNvSpPr>
          <p:nvPr>
            <p:ph type="body" sz="quarter" idx="10"/>
          </p:nvPr>
        </p:nvSpPr>
        <p:spPr>
          <a:xfrm>
            <a:off x="274638" y="1212850"/>
            <a:ext cx="7655159" cy="5656933"/>
          </a:xfrm>
        </p:spPr>
        <p:txBody>
          <a:bodyPr/>
          <a:lstStyle/>
          <a:p>
            <a:pPr marL="571500" indent="-571500">
              <a:buFont typeface="Arial" panose="020B0604020202020204" pitchFamily="34" charset="0"/>
              <a:buChar char="•"/>
            </a:pPr>
            <a:r>
              <a:rPr lang="en-US" sz="2800" dirty="0"/>
              <a:t>Hive is a higher-level abstraction of MapReduce.</a:t>
            </a:r>
          </a:p>
          <a:p>
            <a:pPr marL="571500" indent="-571500">
              <a:buFont typeface="Arial" panose="020B0604020202020204" pitchFamily="34" charset="0"/>
              <a:buChar char="•"/>
            </a:pPr>
            <a:r>
              <a:rPr lang="en-US" sz="2800" dirty="0"/>
              <a:t>It provides a structure for highly unstructured data by delivering metadata service that projects tabular schemas over folders.</a:t>
            </a:r>
          </a:p>
          <a:p>
            <a:pPr marL="571500" indent="-571500">
              <a:buFont typeface="Arial" panose="020B0604020202020204" pitchFamily="34" charset="0"/>
              <a:buChar char="•"/>
            </a:pPr>
            <a:r>
              <a:rPr lang="en-US" sz="2800" dirty="0"/>
              <a:t>Enables the contents of folders to be queried as though they were tables.</a:t>
            </a:r>
          </a:p>
          <a:p>
            <a:pPr marL="571500" indent="-571500">
              <a:buFont typeface="Arial" panose="020B0604020202020204" pitchFamily="34" charset="0"/>
              <a:buChar char="•"/>
            </a:pPr>
            <a:r>
              <a:rPr lang="en-US" sz="2800" dirty="0"/>
              <a:t>It provides a SQL-like query semantics that are translated into </a:t>
            </a:r>
            <a:r>
              <a:rPr lang="en-US" sz="2800" dirty="0" err="1"/>
              <a:t>Tez</a:t>
            </a:r>
            <a:r>
              <a:rPr lang="en-US" sz="2800" dirty="0"/>
              <a:t> or MapReduce jobs (no need to write Java or MapReduce!).</a:t>
            </a:r>
          </a:p>
          <a:p>
            <a:pPr marL="571500" indent="-571500">
              <a:buFont typeface="Arial" panose="020B0604020202020204" pitchFamily="34" charset="0"/>
              <a:buChar char="•"/>
            </a:pPr>
            <a:r>
              <a:rPr lang="en-US" sz="2800" dirty="0"/>
              <a:t>Not a relational database.</a:t>
            </a:r>
          </a:p>
          <a:p>
            <a:pPr marL="571500" indent="-571500">
              <a:buFont typeface="Arial" panose="020B0604020202020204" pitchFamily="34" charset="0"/>
              <a:buChar char="•"/>
            </a:pPr>
            <a:r>
              <a:rPr lang="en-US" sz="2800" dirty="0"/>
              <a:t>Persistent data through Azure Blob Storage or ADL</a:t>
            </a:r>
          </a:p>
        </p:txBody>
      </p:sp>
      <p:grpSp>
        <p:nvGrpSpPr>
          <p:cNvPr id="4" name="Group 3"/>
          <p:cNvGrpSpPr/>
          <p:nvPr/>
        </p:nvGrpSpPr>
        <p:grpSpPr>
          <a:xfrm>
            <a:off x="8508402" y="1689767"/>
            <a:ext cx="2577385" cy="2509959"/>
            <a:chOff x="306837" y="2966952"/>
            <a:chExt cx="1385600" cy="1352860"/>
          </a:xfrm>
        </p:grpSpPr>
        <p:sp>
          <p:nvSpPr>
            <p:cNvPr id="5" name="Freeform 4"/>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6" name="Group 5"/>
            <p:cNvGrpSpPr/>
            <p:nvPr/>
          </p:nvGrpSpPr>
          <p:grpSpPr>
            <a:xfrm>
              <a:off x="306837" y="2966952"/>
              <a:ext cx="1385600" cy="1351044"/>
              <a:chOff x="1058398" y="3354141"/>
              <a:chExt cx="533724" cy="520412"/>
            </a:xfrm>
          </p:grpSpPr>
          <p:sp>
            <p:nvSpPr>
              <p:cNvPr id="7" name="Freeform 6"/>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8" name="Freeform 7"/>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9" name="Freeform 8"/>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8967963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Hive architecture</a:t>
            </a:r>
          </a:p>
        </p:txBody>
      </p:sp>
      <p:sp>
        <p:nvSpPr>
          <p:cNvPr id="30" name="Title 2"/>
          <p:cNvSpPr txBox="1">
            <a:spLocks/>
          </p:cNvSpPr>
          <p:nvPr/>
        </p:nvSpPr>
        <p:spPr bwMode="ltGray">
          <a:xfrm>
            <a:off x="274640" y="1570636"/>
            <a:ext cx="450799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alpha val="92000"/>
            </a:schemeClr>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Built on top of Hadoop to provide data management, querying, and analysis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Access and query data through simple SQL-like statements, called </a:t>
            </a:r>
            <a:r>
              <a:rPr kumimoji="0" lang="en-US" sz="2200" b="1" i="0" u="none" strike="noStrike" kern="0" cap="none" spc="0" normalizeH="0" baseline="0" noProof="0" dirty="0">
                <a:ln w="3175">
                  <a:noFill/>
                </a:ln>
                <a:solidFill>
                  <a:srgbClr val="FFFFFF"/>
                </a:solidFill>
                <a:effectLst/>
                <a:uLnTx/>
                <a:uFillTx/>
                <a:latin typeface="Segoe UI Light"/>
                <a:ea typeface="+mn-ea"/>
                <a:cs typeface="Arial" charset="0"/>
              </a:rPr>
              <a:t>Hive queries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In short, Hive compiles, Hadoop executes</a:t>
            </a:r>
          </a:p>
        </p:txBody>
      </p:sp>
      <p:sp>
        <p:nvSpPr>
          <p:cNvPr id="28" name="Content Placeholder 7"/>
          <p:cNvSpPr txBox="1">
            <a:spLocks/>
          </p:cNvSpPr>
          <p:nvPr/>
        </p:nvSpPr>
        <p:spPr bwMode="auto">
          <a:xfrm>
            <a:off x="5989637" y="4008835"/>
            <a:ext cx="5890634" cy="203047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Hadoop</a:t>
            </a:r>
          </a:p>
        </p:txBody>
      </p:sp>
      <p:sp>
        <p:nvSpPr>
          <p:cNvPr id="29" name="Rectangle 28"/>
          <p:cNvSpPr/>
          <p:nvPr/>
        </p:nvSpPr>
        <p:spPr bwMode="auto">
          <a:xfrm>
            <a:off x="7447068" y="4306551"/>
            <a:ext cx="1111493"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Head node</a:t>
            </a:r>
          </a:p>
        </p:txBody>
      </p:sp>
      <p:sp>
        <p:nvSpPr>
          <p:cNvPr id="31" name="Rectangle 30"/>
          <p:cNvSpPr/>
          <p:nvPr/>
        </p:nvSpPr>
        <p:spPr bwMode="auto">
          <a:xfrm>
            <a:off x="8677323" y="4306550"/>
            <a:ext cx="1198514"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Name node</a:t>
            </a:r>
          </a:p>
        </p:txBody>
      </p:sp>
      <p:sp>
        <p:nvSpPr>
          <p:cNvPr id="32" name="Rectangle 31"/>
          <p:cNvSpPr/>
          <p:nvPr/>
        </p:nvSpPr>
        <p:spPr bwMode="auto">
          <a:xfrm>
            <a:off x="7447069" y="5235854"/>
            <a:ext cx="2428768"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Data nodes/task nodes</a:t>
            </a:r>
          </a:p>
        </p:txBody>
      </p:sp>
      <p:pic>
        <p:nvPicPr>
          <p:cNvPr id="33"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8303133" y="5135296"/>
            <a:ext cx="758792" cy="758792"/>
          </a:xfrm>
          <a:prstGeom prst="rect">
            <a:avLst/>
          </a:prstGeom>
          <a:noFill/>
          <a:ln>
            <a:noFill/>
          </a:ln>
        </p:spPr>
      </p:pic>
      <p:pic>
        <p:nvPicPr>
          <p:cNvPr id="35"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10601" y="4276988"/>
            <a:ext cx="688792" cy="688792"/>
          </a:xfrm>
          <a:prstGeom prst="rect">
            <a:avLst/>
          </a:prstGeom>
          <a:noFill/>
        </p:spPr>
      </p:pic>
      <p:pic>
        <p:nvPicPr>
          <p:cNvPr id="3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942092" y="4313656"/>
            <a:ext cx="688792" cy="688792"/>
          </a:xfrm>
          <a:prstGeom prst="rect">
            <a:avLst/>
          </a:prstGeom>
          <a:noFill/>
        </p:spPr>
      </p:pic>
      <p:sp>
        <p:nvSpPr>
          <p:cNvPr id="68" name="Content Placeholder 7"/>
          <p:cNvSpPr txBox="1">
            <a:spLocks/>
          </p:cNvSpPr>
          <p:nvPr/>
        </p:nvSpPr>
        <p:spPr bwMode="auto">
          <a:xfrm>
            <a:off x="5989637" y="2355658"/>
            <a:ext cx="5890634" cy="157558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Hive</a:t>
            </a:r>
          </a:p>
        </p:txBody>
      </p:sp>
      <p:sp>
        <p:nvSpPr>
          <p:cNvPr id="70" name="Rectangle 69"/>
          <p:cNvSpPr/>
          <p:nvPr/>
        </p:nvSpPr>
        <p:spPr bwMode="auto">
          <a:xfrm>
            <a:off x="7738319" y="2274774"/>
            <a:ext cx="695874"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JDBC</a:t>
            </a:r>
          </a:p>
        </p:txBody>
      </p:sp>
      <p:sp>
        <p:nvSpPr>
          <p:cNvPr id="71" name="Rectangle 70"/>
          <p:cNvSpPr/>
          <p:nvPr/>
        </p:nvSpPr>
        <p:spPr bwMode="auto">
          <a:xfrm>
            <a:off x="7011331" y="2274775"/>
            <a:ext cx="687952"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ODBC</a:t>
            </a:r>
          </a:p>
        </p:txBody>
      </p:sp>
      <p:sp>
        <p:nvSpPr>
          <p:cNvPr id="72" name="Rectangle 71"/>
          <p:cNvSpPr/>
          <p:nvPr/>
        </p:nvSpPr>
        <p:spPr bwMode="auto">
          <a:xfrm>
            <a:off x="8499769" y="2264741"/>
            <a:ext cx="967712"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Hive web interface (HWI)</a:t>
            </a:r>
          </a:p>
        </p:txBody>
      </p:sp>
      <p:sp>
        <p:nvSpPr>
          <p:cNvPr id="73" name="Rectangle 72"/>
          <p:cNvSpPr/>
          <p:nvPr/>
        </p:nvSpPr>
        <p:spPr bwMode="auto">
          <a:xfrm>
            <a:off x="10654932" y="2278062"/>
            <a:ext cx="1103668" cy="150518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Metastore</a:t>
            </a:r>
          </a:p>
        </p:txBody>
      </p:sp>
      <p:sp>
        <p:nvSpPr>
          <p:cNvPr id="74" name="Rectangle 73"/>
          <p:cNvSpPr/>
          <p:nvPr/>
        </p:nvSpPr>
        <p:spPr bwMode="auto">
          <a:xfrm>
            <a:off x="7002240" y="3055533"/>
            <a:ext cx="1431953" cy="31191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Thrift server</a:t>
            </a:r>
          </a:p>
        </p:txBody>
      </p:sp>
      <p:sp>
        <p:nvSpPr>
          <p:cNvPr id="75" name="Rectangle 74"/>
          <p:cNvSpPr/>
          <p:nvPr/>
        </p:nvSpPr>
        <p:spPr bwMode="auto">
          <a:xfrm>
            <a:off x="9506517" y="2264741"/>
            <a:ext cx="1002721"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Command line interface (CLI)</a:t>
            </a:r>
          </a:p>
        </p:txBody>
      </p:sp>
      <p:sp>
        <p:nvSpPr>
          <p:cNvPr id="76" name="Rectangle 75"/>
          <p:cNvSpPr/>
          <p:nvPr/>
        </p:nvSpPr>
        <p:spPr bwMode="auto">
          <a:xfrm>
            <a:off x="7005615" y="3421918"/>
            <a:ext cx="3527646" cy="361324"/>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Compiler, Optimizer, Executor</a:t>
            </a:r>
          </a:p>
        </p:txBody>
      </p:sp>
      <p:pic>
        <p:nvPicPr>
          <p:cNvPr id="79" name="Picture 2" descr="C:\Users\mitchellg\Desktop\Automated_2.png"/>
          <p:cNvPicPr>
            <a:picLocks noChangeAspect="1" noChangeArrowheads="1"/>
          </p:cNvPicPr>
          <p:nvPr/>
        </p:nvPicPr>
        <p:blipFill>
          <a:blip r:embed="rId5" cstate="print">
            <a:duotone>
              <a:prstClr val="black"/>
              <a:schemeClr val="accent1">
                <a:tint val="45000"/>
                <a:satMod val="400000"/>
              </a:schemeClr>
            </a:duotone>
          </a:blip>
          <a:srcRect/>
          <a:stretch>
            <a:fillRect/>
          </a:stretch>
        </p:blipFill>
        <p:spPr bwMode="auto">
          <a:xfrm>
            <a:off x="8204742" y="3618437"/>
            <a:ext cx="810769" cy="810769"/>
          </a:xfrm>
          <a:prstGeom prst="rect">
            <a:avLst/>
          </a:prstGeom>
          <a:noFill/>
        </p:spPr>
      </p:pic>
      <p:grpSp>
        <p:nvGrpSpPr>
          <p:cNvPr id="20" name="Group 19"/>
          <p:cNvGrpSpPr/>
          <p:nvPr/>
        </p:nvGrpSpPr>
        <p:grpSpPr>
          <a:xfrm>
            <a:off x="5738588" y="636515"/>
            <a:ext cx="1405986" cy="1369205"/>
            <a:chOff x="306837" y="2966952"/>
            <a:chExt cx="1385600" cy="1352860"/>
          </a:xfrm>
        </p:grpSpPr>
        <p:sp>
          <p:nvSpPr>
            <p:cNvPr id="21" name="Freeform 20"/>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 name="Group 21"/>
            <p:cNvGrpSpPr/>
            <p:nvPr/>
          </p:nvGrpSpPr>
          <p:grpSpPr>
            <a:xfrm>
              <a:off x="306837" y="2966952"/>
              <a:ext cx="1385600" cy="1351044"/>
              <a:chOff x="1058398" y="3354141"/>
              <a:chExt cx="533724" cy="520412"/>
            </a:xfrm>
          </p:grpSpPr>
          <p:sp>
            <p:nvSpPr>
              <p:cNvPr id="23" name="Freeform 22"/>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4" name="Freeform 23"/>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5259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Client Tools</a:t>
            </a:r>
          </a:p>
        </p:txBody>
      </p:sp>
      <p:sp>
        <p:nvSpPr>
          <p:cNvPr id="3" name="Text Placeholder 2"/>
          <p:cNvSpPr>
            <a:spLocks noGrp="1"/>
          </p:cNvSpPr>
          <p:nvPr>
            <p:ph type="body" sz="quarter" idx="10"/>
          </p:nvPr>
        </p:nvSpPr>
        <p:spPr>
          <a:xfrm>
            <a:off x="274638" y="1212850"/>
            <a:ext cx="11887200" cy="1415772"/>
          </a:xfrm>
        </p:spPr>
        <p:txBody>
          <a:bodyPr/>
          <a:lstStyle/>
          <a:p>
            <a:pPr marL="571500" indent="-571500">
              <a:buFont typeface="Arial" panose="020B0604020202020204" pitchFamily="34" charset="0"/>
              <a:buChar char="•"/>
            </a:pPr>
            <a:r>
              <a:rPr lang="en-US" dirty="0"/>
              <a:t>You can submit Hive Jobs using many different tools</a:t>
            </a:r>
          </a:p>
          <a:p>
            <a:pPr marL="571500" indent="-5715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1507379" y="1920736"/>
            <a:ext cx="9421718" cy="4389152"/>
          </a:xfrm>
          <a:prstGeom prst="rect">
            <a:avLst/>
          </a:prstGeom>
        </p:spPr>
      </p:pic>
    </p:spTree>
    <p:extLst>
      <p:ext uri="{BB962C8B-B14F-4D97-AF65-F5344CB8AC3E}">
        <p14:creationId xmlns:p14="http://schemas.microsoft.com/office/powerpoint/2010/main" val="3220472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Create, load, and query Hive tables</a:t>
            </a:r>
          </a:p>
        </p:txBody>
      </p:sp>
      <p:sp>
        <p:nvSpPr>
          <p:cNvPr id="35" name="Title 2"/>
          <p:cNvSpPr txBox="1">
            <a:spLocks/>
          </p:cNvSpPr>
          <p:nvPr/>
        </p:nvSpPr>
        <p:spPr bwMode="ltGray">
          <a:xfrm>
            <a:off x="274640" y="1570636"/>
            <a:ext cx="468375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Arial" charset="0"/>
              </a:rPr>
              <a:t>HiveQL includes data definition language, data import/export and data manipulation language statements</a:t>
            </a:r>
          </a:p>
        </p:txBody>
      </p:sp>
      <p:sp>
        <p:nvSpPr>
          <p:cNvPr id="38" name="Rectangle 37"/>
          <p:cNvSpPr/>
          <p:nvPr/>
        </p:nvSpPr>
        <p:spPr bwMode="auto">
          <a:xfrm>
            <a:off x="6693177" y="2195942"/>
            <a:ext cx="4275267" cy="1042416"/>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Create table</a:t>
            </a:r>
          </a:p>
        </p:txBody>
      </p:sp>
      <p:sp>
        <p:nvSpPr>
          <p:cNvPr id="39" name="Rectangle 38"/>
          <p:cNvSpPr/>
          <p:nvPr/>
        </p:nvSpPr>
        <p:spPr bwMode="auto">
          <a:xfrm>
            <a:off x="6693177" y="3532643"/>
            <a:ext cx="4275267" cy="104193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Import data into Hive table </a:t>
            </a:r>
          </a:p>
        </p:txBody>
      </p:sp>
      <p:sp>
        <p:nvSpPr>
          <p:cNvPr id="40" name="Rectangle 39"/>
          <p:cNvSpPr/>
          <p:nvPr/>
        </p:nvSpPr>
        <p:spPr bwMode="auto">
          <a:xfrm>
            <a:off x="6693177" y="4868863"/>
            <a:ext cx="4275267" cy="104323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Query data using SQL-like statement</a:t>
            </a:r>
          </a:p>
        </p:txBody>
      </p:sp>
      <p:pic>
        <p:nvPicPr>
          <p:cNvPr id="42" name="Picture 47" descr="C:\Users\sakuu\Documents\Ballmer MGX 2011\Tile Icons\Calenda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black">
          <a:xfrm>
            <a:off x="8391743" y="2299474"/>
            <a:ext cx="841916" cy="5895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8370444" y="4920120"/>
            <a:ext cx="884515" cy="629956"/>
          </a:xfrm>
          <a:prstGeom prst="rect">
            <a:avLst/>
          </a:prstGeom>
          <a:noFill/>
        </p:spPr>
      </p:pic>
      <p:sp>
        <p:nvSpPr>
          <p:cNvPr id="45" name="Freeform 83"/>
          <p:cNvSpPr>
            <a:spLocks noEditPoints="1"/>
          </p:cNvSpPr>
          <p:nvPr/>
        </p:nvSpPr>
        <p:spPr bwMode="black">
          <a:xfrm>
            <a:off x="8511884" y="3603953"/>
            <a:ext cx="601634" cy="6351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45720"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8692593" y="3331345"/>
            <a:ext cx="240217" cy="109587"/>
            <a:chOff x="8409852" y="295277"/>
            <a:chExt cx="1648548" cy="200023"/>
          </a:xfrm>
        </p:grpSpPr>
        <p:cxnSp>
          <p:nvCxnSpPr>
            <p:cNvPr id="3" name="Straight Connector 2"/>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692593" y="4684595"/>
            <a:ext cx="240217" cy="109587"/>
            <a:chOff x="8409852" y="295277"/>
            <a:chExt cx="1648548" cy="200023"/>
          </a:xfrm>
        </p:grpSpPr>
        <p:cxnSp>
          <p:nvCxnSpPr>
            <p:cNvPr id="21" name="Straight Connector 20"/>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52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Azure Data Factory</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9450364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46371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ADF and its constructs</a:t>
            </a:r>
          </a:p>
          <a:p>
            <a:pPr marL="514350" indent="-514350">
              <a:lnSpc>
                <a:spcPct val="100000"/>
              </a:lnSpc>
              <a:spcBef>
                <a:spcPts val="1000"/>
              </a:spcBef>
              <a:buAutoNum type="arabicPeriod"/>
            </a:pPr>
            <a:r>
              <a:rPr lang="en-US" sz="3200" dirty="0">
                <a:solidFill>
                  <a:srgbClr val="00B050"/>
                </a:solidFill>
                <a:latin typeface="Segoe UI Light"/>
              </a:rPr>
              <a:t>Implement an ADF Pipeline referencing Data Sources and with various Activities</a:t>
            </a:r>
          </a:p>
          <a:p>
            <a:pPr marL="514350" indent="-514350">
              <a:lnSpc>
                <a:spcPct val="100000"/>
              </a:lnSpc>
              <a:spcBef>
                <a:spcPts val="1000"/>
              </a:spcBef>
              <a:buAutoNum type="arabicPeriod"/>
            </a:pPr>
            <a:r>
              <a:rPr lang="en-US" sz="3200" dirty="0">
                <a:solidFill>
                  <a:srgbClr val="00B050"/>
                </a:solidFill>
                <a:latin typeface="Segoe UI Light"/>
              </a:rPr>
              <a:t>Understand how HDInsight can be used to process data</a:t>
            </a:r>
          </a:p>
          <a:p>
            <a:pPr marL="514350" indent="-514350">
              <a:lnSpc>
                <a:spcPct val="100000"/>
              </a:lnSpc>
              <a:spcBef>
                <a:spcPts val="1000"/>
              </a:spcBef>
              <a:buAutoNum type="arabicPeriod"/>
            </a:pPr>
            <a:r>
              <a:rPr lang="en-US" sz="3200" dirty="0">
                <a:solidFill>
                  <a:srgbClr val="00B050"/>
                </a:solidFill>
                <a:latin typeface="Segoe UI Light"/>
              </a:rPr>
              <a:t>Understand the HIVE language and how it is used</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3</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6050"/>
            <a:ext cx="11885613" cy="1179513"/>
          </a:xfrm>
        </p:spPr>
        <p:txBody>
          <a:bodyPr vert="horz" wrap="square" lIns="146304" tIns="91440" rIns="146304" bIns="91440" rtlCol="0" anchor="t">
            <a:noAutofit/>
          </a:bodyPr>
          <a:lstStyle/>
          <a:p>
            <a:pPr defTabSz="932742">
              <a:lnSpc>
                <a:spcPct val="90000"/>
              </a:lnSpc>
            </a:pPr>
            <a:r>
              <a:rPr lang="en-US" sz="5400" spc="-102" dirty="0">
                <a:ln w="3175">
                  <a:noFill/>
                </a:ln>
                <a:solidFill>
                  <a:schemeClr val="bg1"/>
                </a:solidFill>
                <a:ea typeface="+mn-ea"/>
                <a:cs typeface="Segoe UI" pitchFamily="34" charset="0"/>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defTabSz="914224"/>
            <a:r>
              <a:rPr lang="en-US" sz="5399" kern="0" dirty="0">
                <a:solidFill>
                  <a:schemeClr val="bg1"/>
                </a:solidFill>
                <a:latin typeface="+mj-lt"/>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11936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defTabSz="913991"/>
            <a:r>
              <a:rPr lang="en-US" sz="4799" kern="0" dirty="0">
                <a:solidFill>
                  <a:srgbClr val="00B0F0"/>
                </a:solidFill>
              </a:rPr>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75394326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29899693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5400" kern="0" dirty="0"/>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indent="-514251" defTabSz="914224">
              <a:buFont typeface="+mj-lt"/>
              <a:buAutoNum type="arabicPeriod"/>
              <a:defRPr/>
            </a:pPr>
            <a:r>
              <a:rPr lang="en-US" sz="4000" kern="0" dirty="0">
                <a:solidFill>
                  <a:srgbClr val="C00000"/>
                </a:solidFill>
                <a:latin typeface="Segoe UI Light"/>
              </a:rPr>
              <a:t>Define Architecture</a:t>
            </a:r>
            <a:r>
              <a:rPr lang="en-US" sz="4000" kern="0" dirty="0">
                <a:solidFill>
                  <a:sysClr val="windowText" lastClr="000000"/>
                </a:solidFill>
                <a:latin typeface="Segoe UI Light"/>
              </a:rPr>
              <a:t>: Set up objectives and flow</a:t>
            </a:r>
          </a:p>
          <a:p>
            <a:pPr marL="514251" indent="-514251" defTabSz="914224">
              <a:buFont typeface="+mj-lt"/>
              <a:buAutoNum type="arabicPeriod"/>
              <a:defRPr/>
            </a:pPr>
            <a:r>
              <a:rPr lang="en-US" sz="4000" kern="0" dirty="0">
                <a:solidFill>
                  <a:srgbClr val="C00000"/>
                </a:solidFill>
                <a:latin typeface="Segoe UI Light"/>
              </a:rPr>
              <a:t>Create the Data Factory</a:t>
            </a:r>
            <a:r>
              <a:rPr lang="en-US" sz="4000" kern="0" dirty="0">
                <a:solidFill>
                  <a:sysClr val="windowText" lastClr="000000"/>
                </a:solidFill>
                <a:latin typeface="Segoe UI Light"/>
              </a:rPr>
              <a:t>: Portal, PowerShell, VS</a:t>
            </a:r>
          </a:p>
          <a:p>
            <a:pPr marL="514251" indent="-514251" defTabSz="914224">
              <a:buFont typeface="+mj-lt"/>
              <a:buAutoNum type="arabicPeriod"/>
              <a:defRPr/>
            </a:pPr>
            <a:r>
              <a:rPr lang="en-US" sz="4000" kern="0" dirty="0">
                <a:solidFill>
                  <a:srgbClr val="C00000"/>
                </a:solidFill>
                <a:latin typeface="Segoe UI Light"/>
              </a:rPr>
              <a:t>Create Linked Services</a:t>
            </a:r>
            <a:r>
              <a:rPr lang="en-US" sz="4000" kern="0" dirty="0">
                <a:solidFill>
                  <a:sysClr val="windowText" lastClr="000000"/>
                </a:solidFill>
                <a:latin typeface="Segoe UI Light"/>
              </a:rPr>
              <a:t>: Connections to Data and Services</a:t>
            </a:r>
          </a:p>
          <a:p>
            <a:pPr marL="514251" indent="-514251" defTabSz="914224">
              <a:buFont typeface="+mj-lt"/>
              <a:buAutoNum type="arabicPeriod"/>
              <a:defRPr/>
            </a:pPr>
            <a:r>
              <a:rPr lang="en-US" sz="4000" kern="0" dirty="0">
                <a:solidFill>
                  <a:srgbClr val="C00000"/>
                </a:solidFill>
                <a:latin typeface="Segoe UI Light"/>
              </a:rPr>
              <a:t>Create Datasets</a:t>
            </a:r>
            <a:r>
              <a:rPr lang="en-US" sz="4000" kern="0" dirty="0">
                <a:solidFill>
                  <a:sysClr val="windowText" lastClr="000000"/>
                </a:solidFill>
                <a:latin typeface="Segoe UI Light"/>
              </a:rPr>
              <a:t>: Input and Output</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Create Pipeline</a:t>
            </a:r>
            <a:r>
              <a:rPr lang="en-US" sz="4000" kern="0" dirty="0">
                <a:solidFill>
                  <a:sysClr val="windowText" lastClr="000000"/>
                </a:solidFill>
                <a:latin typeface="Segoe UI Light"/>
              </a:rPr>
              <a:t>: Define Activities</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Monitor and Manage</a:t>
            </a:r>
            <a:r>
              <a:rPr lang="en-US" sz="4000" kern="0" dirty="0">
                <a:solidFill>
                  <a:sysClr val="windowText" lastClr="000000"/>
                </a:solidFill>
                <a:latin typeface="Segoe UI Light"/>
              </a:rPr>
              <a:t>: Portal or PowerShell, Alerts and Metrics</a:t>
            </a:r>
          </a:p>
        </p:txBody>
      </p:sp>
    </p:spTree>
    <p:extLst>
      <p:ext uri="{BB962C8B-B14F-4D97-AF65-F5344CB8AC3E}">
        <p14:creationId xmlns:p14="http://schemas.microsoft.com/office/powerpoint/2010/main" val="2982420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4924425" cy="969963"/>
          </a:xfrm>
        </p:spPr>
        <p:txBody>
          <a:bodyPr vert="horz" lIns="186521" tIns="46630" rIns="186521" bIns="46630" rtlCol="0" anchor="t">
            <a:noAutofit/>
          </a:bodyPr>
          <a:lstStyle/>
          <a:p>
            <a:r>
              <a:rPr lang="en-US" dirty="0">
                <a:solidFill>
                  <a:schemeClr val="bg1"/>
                </a:solidFill>
              </a:rPr>
              <a:t>1. Design Process</a:t>
            </a:r>
          </a:p>
        </p:txBody>
      </p:sp>
      <p:sp>
        <p:nvSpPr>
          <p:cNvPr id="3" name="Title 1"/>
          <p:cNvSpPr txBox="1">
            <a:spLocks/>
          </p:cNvSpPr>
          <p:nvPr/>
        </p:nvSpPr>
        <p:spPr>
          <a:xfrm>
            <a:off x="891977" y="2163877"/>
            <a:ext cx="10337431" cy="25703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dirty="0">
                <a:solidFill>
                  <a:schemeClr val="bg1"/>
                </a:solidFill>
              </a:rPr>
              <a:t>Define data sources, processing requirements, and output – also management and monitoring</a:t>
            </a:r>
          </a:p>
        </p:txBody>
      </p:sp>
    </p:spTree>
    <p:extLst>
      <p:ext uri="{BB962C8B-B14F-4D97-AF65-F5344CB8AC3E}">
        <p14:creationId xmlns:p14="http://schemas.microsoft.com/office/powerpoint/2010/main" val="34781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08693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Example - Churn</a:t>
            </a:r>
          </a:p>
        </p:txBody>
      </p:sp>
      <p:sp>
        <p:nvSpPr>
          <p:cNvPr id="112" name="Rectangle 111"/>
          <p:cNvSpPr/>
          <p:nvPr/>
        </p:nvSpPr>
        <p:spPr bwMode="auto">
          <a:xfrm>
            <a:off x="2713534" y="5221396"/>
            <a:ext cx="6857027"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4" name="TextBox 113"/>
          <p:cNvSpPr txBox="1"/>
          <p:nvPr/>
        </p:nvSpPr>
        <p:spPr>
          <a:xfrm>
            <a:off x="3065234" y="6093766"/>
            <a:ext cx="2241153"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Blob Storage</a:t>
            </a:r>
          </a:p>
        </p:txBody>
      </p:sp>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724" y="6045332"/>
            <a:ext cx="416513" cy="416513"/>
          </a:xfrm>
          <a:prstGeom prst="rect">
            <a:avLst/>
          </a:prstGeom>
        </p:spPr>
      </p:pic>
      <p:sp>
        <p:nvSpPr>
          <p:cNvPr id="115" name="Rectangle 114"/>
          <p:cNvSpPr/>
          <p:nvPr/>
        </p:nvSpPr>
        <p:spPr bwMode="auto">
          <a:xfrm>
            <a:off x="2713535" y="3746084"/>
            <a:ext cx="1676162" cy="1766529"/>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6" name="Rectangle 115"/>
          <p:cNvSpPr/>
          <p:nvPr/>
        </p:nvSpPr>
        <p:spPr>
          <a:xfrm>
            <a:off x="2789724" y="402790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7" name="Rectangle 116"/>
          <p:cNvSpPr/>
          <p:nvPr/>
        </p:nvSpPr>
        <p:spPr>
          <a:xfrm>
            <a:off x="2859794" y="4102549"/>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8" name="Rectangle 117"/>
          <p:cNvSpPr/>
          <p:nvPr/>
        </p:nvSpPr>
        <p:spPr>
          <a:xfrm>
            <a:off x="2935044" y="417819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sp>
        <p:nvSpPr>
          <p:cNvPr id="119" name="Rectangle 118"/>
          <p:cNvSpPr/>
          <p:nvPr/>
        </p:nvSpPr>
        <p:spPr>
          <a:xfrm>
            <a:off x="2835483" y="4762721"/>
            <a:ext cx="145613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cxnSp>
        <p:nvCxnSpPr>
          <p:cNvPr id="120" name="Elbow Connector 119"/>
          <p:cNvCxnSpPr>
            <a:endCxn id="119" idx="1"/>
          </p:cNvCxnSpPr>
          <p:nvPr/>
        </p:nvCxnSpPr>
        <p:spPr>
          <a:xfrm flipV="1">
            <a:off x="1878825" y="4953964"/>
            <a:ext cx="956658" cy="383346"/>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722084" y="4293793"/>
            <a:ext cx="976085" cy="7769"/>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403180" y="4992829"/>
            <a:ext cx="1781494" cy="1245625"/>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25" name="TextBox 124"/>
          <p:cNvSpPr txBox="1"/>
          <p:nvPr/>
        </p:nvSpPr>
        <p:spPr>
          <a:xfrm>
            <a:off x="431758" y="5444171"/>
            <a:ext cx="1795361" cy="783148"/>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On Premises </a:t>
            </a:r>
          </a:p>
          <a:p>
            <a:pPr defTabSz="914224">
              <a:lnSpc>
                <a:spcPct val="90000"/>
              </a:lnSpc>
              <a:spcAft>
                <a:spcPts val="612"/>
              </a:spcAft>
              <a:defRPr/>
            </a:pPr>
            <a:r>
              <a:rPr lang="en-US" sz="1428" kern="0" dirty="0">
                <a:gradFill>
                  <a:gsLst>
                    <a:gs pos="2917">
                      <a:srgbClr val="505050"/>
                    </a:gs>
                    <a:gs pos="30000">
                      <a:srgbClr val="505050"/>
                    </a:gs>
                  </a:gsLst>
                  <a:lin ang="5400000" scaled="0"/>
                </a:gradFill>
              </a:rPr>
              <a:t>Data Mart</a:t>
            </a:r>
          </a:p>
        </p:txBody>
      </p:sp>
      <p:sp>
        <p:nvSpPr>
          <p:cNvPr id="126" name="Rectangle 125"/>
          <p:cNvSpPr/>
          <p:nvPr/>
        </p:nvSpPr>
        <p:spPr>
          <a:xfrm>
            <a:off x="599049" y="4132652"/>
            <a:ext cx="109280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grpSp>
        <p:nvGrpSpPr>
          <p:cNvPr id="127" name="Group 126"/>
          <p:cNvGrpSpPr/>
          <p:nvPr/>
        </p:nvGrpSpPr>
        <p:grpSpPr>
          <a:xfrm>
            <a:off x="381944" y="3681301"/>
            <a:ext cx="313999" cy="761892"/>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78599" y="5123112"/>
            <a:ext cx="130131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sp>
        <p:nvSpPr>
          <p:cNvPr id="141" name="Rectangle 140"/>
          <p:cNvSpPr/>
          <p:nvPr/>
        </p:nvSpPr>
        <p:spPr bwMode="auto">
          <a:xfrm>
            <a:off x="9741795" y="5221396"/>
            <a:ext cx="2081788"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42" name="TextBox 141"/>
          <p:cNvSpPr txBox="1"/>
          <p:nvPr/>
        </p:nvSpPr>
        <p:spPr>
          <a:xfrm>
            <a:off x="10119247" y="6093765"/>
            <a:ext cx="1203667"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DB</a:t>
            </a: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374" y="6059477"/>
            <a:ext cx="388647" cy="388647"/>
          </a:xfrm>
          <a:prstGeom prst="rect">
            <a:avLst/>
          </a:prstGeom>
        </p:spPr>
      </p:pic>
      <p:cxnSp>
        <p:nvCxnSpPr>
          <p:cNvPr id="144" name="Straight Connector 143"/>
          <p:cNvCxnSpPr/>
          <p:nvPr/>
        </p:nvCxnSpPr>
        <p:spPr>
          <a:xfrm>
            <a:off x="9761291" y="4789195"/>
            <a:ext cx="547895" cy="8540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338148" y="541933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Churn Table</a:t>
            </a:r>
          </a:p>
        </p:txBody>
      </p:sp>
      <p:sp>
        <p:nvSpPr>
          <p:cNvPr id="146" name="Rounded Rectangle 145"/>
          <p:cNvSpPr/>
          <p:nvPr/>
        </p:nvSpPr>
        <p:spPr bwMode="auto">
          <a:xfrm>
            <a:off x="10484831" y="4005510"/>
            <a:ext cx="1405177" cy="75875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p:cNvSpPr txBox="1"/>
          <p:nvPr/>
        </p:nvSpPr>
        <p:spPr>
          <a:xfrm>
            <a:off x="10802915" y="4148281"/>
            <a:ext cx="128138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Act (Visualize)</a:t>
            </a:r>
          </a:p>
        </p:txBody>
      </p:sp>
      <p:pic>
        <p:nvPicPr>
          <p:cNvPr id="148" name="Picture 147"/>
          <p:cNvPicPr>
            <a:picLocks noChangeAspect="1"/>
          </p:cNvPicPr>
          <p:nvPr/>
        </p:nvPicPr>
        <p:blipFill>
          <a:blip r:embed="rId5"/>
          <a:stretch>
            <a:fillRect/>
          </a:stretch>
        </p:blipFill>
        <p:spPr>
          <a:xfrm>
            <a:off x="10566625" y="4225785"/>
            <a:ext cx="307448" cy="269544"/>
          </a:xfrm>
          <a:prstGeom prst="rect">
            <a:avLst/>
          </a:prstGeom>
        </p:spPr>
      </p:pic>
      <p:cxnSp>
        <p:nvCxnSpPr>
          <p:cNvPr id="149" name="Straight Arrow Connector 148"/>
          <p:cNvCxnSpPr/>
          <p:nvPr/>
        </p:nvCxnSpPr>
        <p:spPr>
          <a:xfrm flipV="1">
            <a:off x="10912367" y="4821267"/>
            <a:ext cx="0" cy="5334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532828" y="3746084"/>
            <a:ext cx="5805320" cy="1267580"/>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TextBox 192"/>
          <p:cNvSpPr txBox="1"/>
          <p:nvPr/>
        </p:nvSpPr>
        <p:spPr>
          <a:xfrm>
            <a:off x="427859" y="1486753"/>
            <a:ext cx="11400948" cy="882424"/>
          </a:xfrm>
          <a:prstGeom prst="rect">
            <a:avLst/>
          </a:prstGeom>
        </p:spPr>
        <p:style>
          <a:lnRef idx="2">
            <a:schemeClr val="accent4"/>
          </a:lnRef>
          <a:fillRef idx="1">
            <a:schemeClr val="lt1"/>
          </a:fillRef>
          <a:effectRef idx="0">
            <a:schemeClr val="accent4"/>
          </a:effectRef>
          <a:fontRef idx="minor">
            <a:schemeClr val="dk1"/>
          </a:fontRef>
        </p:style>
        <p:txBody>
          <a:bodyPr wrap="square" lIns="182854" tIns="146283" rIns="182854" bIns="146283" rtlCol="0">
            <a:spAutoFit/>
          </a:bodyPr>
          <a:lstStyle/>
          <a:p>
            <a:pPr defTabSz="914224">
              <a:lnSpc>
                <a:spcPct val="90000"/>
              </a:lnSpc>
              <a:spcAft>
                <a:spcPts val="600"/>
              </a:spcAft>
              <a:defRPr/>
            </a:pPr>
            <a:r>
              <a:rPr lang="en-US" kern="0" dirty="0">
                <a:solidFill>
                  <a:schemeClr val="accent4">
                    <a:lumMod val="75000"/>
                  </a:schemeClr>
                </a:solidFill>
              </a:rPr>
              <a:t>Azure Data </a:t>
            </a:r>
          </a:p>
          <a:p>
            <a:pPr defTabSz="914224">
              <a:lnSpc>
                <a:spcPct val="90000"/>
              </a:lnSpc>
              <a:spcAft>
                <a:spcPts val="600"/>
              </a:spcAft>
              <a:defRPr/>
            </a:pPr>
            <a:r>
              <a:rPr lang="en-US" kern="0" dirty="0">
                <a:solidFill>
                  <a:schemeClr val="accent4">
                    <a:lumMod val="75000"/>
                  </a:schemeClr>
                </a:solidFill>
              </a:rPr>
              <a:t>Factory:</a:t>
            </a:r>
          </a:p>
        </p:txBody>
      </p:sp>
      <p:sp>
        <p:nvSpPr>
          <p:cNvPr id="154" name="TextBox 153"/>
          <p:cNvSpPr txBox="1"/>
          <p:nvPr/>
        </p:nvSpPr>
        <p:spPr>
          <a:xfrm>
            <a:off x="5209222" y="1544718"/>
            <a:ext cx="2790927" cy="64742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Activity</a:t>
            </a:r>
            <a:r>
              <a:rPr lang="en-US" sz="1599" kern="0" dirty="0">
                <a:gradFill>
                  <a:gsLst>
                    <a:gs pos="2917">
                      <a:srgbClr val="505050"/>
                    </a:gs>
                    <a:gs pos="30000">
                      <a:srgbClr val="505050"/>
                    </a:gs>
                  </a:gsLst>
                  <a:lin ang="5400000" scaled="0"/>
                </a:gradFill>
              </a:rPr>
              <a:t>: a processing step </a:t>
            </a:r>
          </a:p>
          <a:p>
            <a:pPr defTabSz="914224">
              <a:lnSpc>
                <a:spcPct val="90000"/>
              </a:lnSpc>
              <a:defRPr/>
            </a:pPr>
            <a:r>
              <a:rPr lang="en-US" sz="900" kern="0" dirty="0">
                <a:gradFill>
                  <a:gsLst>
                    <a:gs pos="2917">
                      <a:srgbClr val="505050"/>
                    </a:gs>
                    <a:gs pos="30000">
                      <a:srgbClr val="505050"/>
                    </a:gs>
                  </a:gsLst>
                  <a:lin ang="5400000" scaled="0"/>
                </a:gradFill>
              </a:rPr>
              <a:t>(Hadoop job, custom code, ML model, etc)</a:t>
            </a:r>
          </a:p>
        </p:txBody>
      </p:sp>
      <p:pic>
        <p:nvPicPr>
          <p:cNvPr id="158" name="Picture 157"/>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28756" y="1667138"/>
            <a:ext cx="416513" cy="416513"/>
          </a:xfrm>
          <a:prstGeom prst="rect">
            <a:avLst/>
          </a:prstGeom>
        </p:spPr>
      </p:pic>
      <p:pic>
        <p:nvPicPr>
          <p:cNvPr id="122" name="Picture 12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27227" y="1667138"/>
            <a:ext cx="416513" cy="416513"/>
          </a:xfrm>
          <a:prstGeom prst="rect">
            <a:avLst/>
          </a:prstGeom>
        </p:spPr>
      </p:pic>
      <p:sp>
        <p:nvSpPr>
          <p:cNvPr id="150" name="TextBox 149"/>
          <p:cNvSpPr txBox="1"/>
          <p:nvPr/>
        </p:nvSpPr>
        <p:spPr>
          <a:xfrm>
            <a:off x="2941723" y="1544718"/>
            <a:ext cx="1328396" cy="781448"/>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Data Set</a:t>
            </a:r>
          </a:p>
          <a:p>
            <a:pPr defTabSz="914224">
              <a:lnSpc>
                <a:spcPct val="90000"/>
              </a:lnSpc>
              <a:defRPr/>
            </a:pPr>
            <a:r>
              <a:rPr lang="en-US" sz="900" kern="0" dirty="0">
                <a:gradFill>
                  <a:gsLst>
                    <a:gs pos="2917">
                      <a:srgbClr val="505050"/>
                    </a:gs>
                    <a:gs pos="30000">
                      <a:srgbClr val="505050"/>
                    </a:gs>
                  </a:gsLst>
                  <a:lin ang="5400000" scaled="0"/>
                </a:gradFill>
              </a:rPr>
              <a:t>(Collection of files, DB table, etc)</a:t>
            </a:r>
          </a:p>
        </p:txBody>
      </p:sp>
      <p:sp>
        <p:nvSpPr>
          <p:cNvPr id="160" name="TextBox 159"/>
          <p:cNvSpPr txBox="1"/>
          <p:nvPr/>
        </p:nvSpPr>
        <p:spPr>
          <a:xfrm>
            <a:off x="8779452" y="1559182"/>
            <a:ext cx="2848218" cy="88019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Pipeline</a:t>
            </a:r>
            <a:r>
              <a:rPr lang="en-US" sz="1599" kern="0" dirty="0">
                <a:gradFill>
                  <a:gsLst>
                    <a:gs pos="2917">
                      <a:srgbClr val="505050"/>
                    </a:gs>
                    <a:gs pos="30000">
                      <a:srgbClr val="505050"/>
                    </a:gs>
                  </a:gsLst>
                  <a:lin ang="5400000" scaled="0"/>
                </a:gradFill>
              </a:rPr>
              <a:t>: a logical group of activities</a:t>
            </a:r>
          </a:p>
          <a:p>
            <a:pPr defTabSz="914224">
              <a:lnSpc>
                <a:spcPct val="90000"/>
              </a:lnSpc>
              <a:defRPr/>
            </a:pPr>
            <a:endParaRPr lang="en-US" sz="900" kern="0" dirty="0">
              <a:gradFill>
                <a:gsLst>
                  <a:gs pos="2917">
                    <a:srgbClr val="505050"/>
                  </a:gs>
                  <a:gs pos="30000">
                    <a:srgbClr val="505050"/>
                  </a:gs>
                </a:gsLst>
                <a:lin ang="5400000" scaled="0"/>
              </a:gradFill>
            </a:endParaRPr>
          </a:p>
        </p:txBody>
      </p:sp>
      <p:pic>
        <p:nvPicPr>
          <p:cNvPr id="163" name="Picture 16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3913" y="1722530"/>
            <a:ext cx="416513" cy="416513"/>
          </a:xfrm>
          <a:prstGeom prst="rect">
            <a:avLst/>
          </a:prstGeom>
        </p:spPr>
      </p:pic>
      <p:sp>
        <p:nvSpPr>
          <p:cNvPr id="166" name="TextBox 165"/>
          <p:cNvSpPr txBox="1"/>
          <p:nvPr/>
        </p:nvSpPr>
        <p:spPr>
          <a:xfrm>
            <a:off x="419822" y="2961579"/>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defTabSz="914224">
              <a:lnSpc>
                <a:spcPct val="90000"/>
              </a:lnSpc>
              <a:spcAft>
                <a:spcPts val="600"/>
              </a:spcAft>
              <a:defRPr/>
            </a:pPr>
            <a:r>
              <a:rPr lang="en-US" kern="0" dirty="0">
                <a:solidFill>
                  <a:srgbClr val="FFFFFF"/>
                </a:solidFill>
              </a:rPr>
              <a:t>Data Sources</a:t>
            </a:r>
          </a:p>
        </p:txBody>
      </p:sp>
      <p:sp>
        <p:nvSpPr>
          <p:cNvPr id="191" name="Rectangle 190"/>
          <p:cNvSpPr/>
          <p:nvPr/>
        </p:nvSpPr>
        <p:spPr>
          <a:xfrm>
            <a:off x="8401270" y="5429887"/>
            <a:ext cx="957214" cy="59420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Customers Likely to Churn</a:t>
            </a:r>
          </a:p>
        </p:txBody>
      </p:sp>
      <p:sp>
        <p:nvSpPr>
          <p:cNvPr id="180" name="Rounded Rectangle 179"/>
          <p:cNvSpPr/>
          <p:nvPr/>
        </p:nvSpPr>
        <p:spPr bwMode="auto">
          <a:xfrm>
            <a:off x="7132508" y="4002369"/>
            <a:ext cx="1371405"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789" y="4247587"/>
            <a:ext cx="313525" cy="313525"/>
          </a:xfrm>
          <a:prstGeom prst="rect">
            <a:avLst/>
          </a:prstGeom>
        </p:spPr>
      </p:pic>
      <p:cxnSp>
        <p:nvCxnSpPr>
          <p:cNvPr id="155" name="Straight Arrow Connector 154"/>
          <p:cNvCxnSpPr>
            <a:stCxn id="154" idx="2"/>
          </p:cNvCxnSpPr>
          <p:nvPr/>
        </p:nvCxnSpPr>
        <p:spPr>
          <a:xfrm flipH="1">
            <a:off x="5664792" y="2192144"/>
            <a:ext cx="939894" cy="1805828"/>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985400" y="543427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Call Details</a:t>
            </a:r>
          </a:p>
        </p:txBody>
      </p:sp>
      <p:cxnSp>
        <p:nvCxnSpPr>
          <p:cNvPr id="184" name="Straight Connector 183"/>
          <p:cNvCxnSpPr>
            <a:stCxn id="177" idx="2"/>
            <a:endCxn id="190" idx="1"/>
          </p:cNvCxnSpPr>
          <p:nvPr/>
        </p:nvCxnSpPr>
        <p:spPr>
          <a:xfrm>
            <a:off x="5649569" y="4761120"/>
            <a:ext cx="335831" cy="9680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604686" y="2192144"/>
            <a:ext cx="1213525" cy="18102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437265" y="4165600"/>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Analyze </a:t>
            </a:r>
          </a:p>
        </p:txBody>
      </p:sp>
      <p:cxnSp>
        <p:nvCxnSpPr>
          <p:cNvPr id="185" name="Straight Arrow Connector 184"/>
          <p:cNvCxnSpPr>
            <a:stCxn id="190" idx="3"/>
          </p:cNvCxnSpPr>
          <p:nvPr/>
        </p:nvCxnSpPr>
        <p:spPr>
          <a:xfrm flipV="1">
            <a:off x="7046355" y="4778853"/>
            <a:ext cx="390909" cy="95033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8051047" y="4778853"/>
            <a:ext cx="335831" cy="8644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968679" y="4000377"/>
            <a:ext cx="1059018"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p:cNvSpPr txBox="1"/>
          <p:nvPr/>
        </p:nvSpPr>
        <p:spPr>
          <a:xfrm>
            <a:off x="9273436" y="4163608"/>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Move</a:t>
            </a:r>
          </a:p>
        </p:txBody>
      </p:sp>
      <p:cxnSp>
        <p:nvCxnSpPr>
          <p:cNvPr id="189" name="Straight Arrow Connector 188"/>
          <p:cNvCxnSpPr>
            <a:endCxn id="187" idx="2"/>
          </p:cNvCxnSpPr>
          <p:nvPr/>
        </p:nvCxnSpPr>
        <p:spPr>
          <a:xfrm flipV="1">
            <a:off x="9372876" y="4759127"/>
            <a:ext cx="125312" cy="101617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94453" y="4002369"/>
            <a:ext cx="1910231"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4806" y="4150155"/>
            <a:ext cx="407255" cy="407255"/>
          </a:xfrm>
          <a:prstGeom prst="rect">
            <a:avLst/>
          </a:prstGeom>
        </p:spPr>
      </p:pic>
      <p:sp>
        <p:nvSpPr>
          <p:cNvPr id="179" name="TextBox 178"/>
          <p:cNvSpPr txBox="1"/>
          <p:nvPr/>
        </p:nvSpPr>
        <p:spPr>
          <a:xfrm>
            <a:off x="5143955" y="4038840"/>
            <a:ext cx="160760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Transform, Combine, etc</a:t>
            </a:r>
          </a:p>
        </p:txBody>
      </p:sp>
      <p:cxnSp>
        <p:nvCxnSpPr>
          <p:cNvPr id="183" name="Elbow Connector 182"/>
          <p:cNvCxnSpPr>
            <a:endCxn id="177" idx="1"/>
          </p:cNvCxnSpPr>
          <p:nvPr/>
        </p:nvCxnSpPr>
        <p:spPr>
          <a:xfrm flipV="1">
            <a:off x="4299492" y="4381744"/>
            <a:ext cx="394962" cy="11184"/>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91617" y="4485035"/>
            <a:ext cx="402837" cy="46892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438" y="4257790"/>
            <a:ext cx="303321" cy="303321"/>
          </a:xfrm>
          <a:prstGeom prst="rect">
            <a:avLst/>
          </a:prstGeom>
        </p:spPr>
      </p:pic>
      <p:cxnSp>
        <p:nvCxnSpPr>
          <p:cNvPr id="157" name="Straight Arrow Connector 156"/>
          <p:cNvCxnSpPr>
            <a:stCxn id="154" idx="2"/>
          </p:cNvCxnSpPr>
          <p:nvPr/>
        </p:nvCxnSpPr>
        <p:spPr>
          <a:xfrm>
            <a:off x="6604686" y="2192144"/>
            <a:ext cx="2603413" cy="1826679"/>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528457" y="2206072"/>
            <a:ext cx="361611" cy="15070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51040" y="2326166"/>
            <a:ext cx="2254881" cy="286747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919916" y="2961579"/>
            <a:ext cx="400051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Transform &amp; Analyze</a:t>
            </a:r>
          </a:p>
        </p:txBody>
      </p:sp>
      <p:sp>
        <p:nvSpPr>
          <p:cNvPr id="169" name="TextBox 168"/>
          <p:cNvSpPr txBox="1"/>
          <p:nvPr/>
        </p:nvSpPr>
        <p:spPr>
          <a:xfrm>
            <a:off x="9276441" y="2961579"/>
            <a:ext cx="251777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Publish</a:t>
            </a:r>
          </a:p>
        </p:txBody>
      </p:sp>
      <p:cxnSp>
        <p:nvCxnSpPr>
          <p:cNvPr id="151" name="Straight Arrow Connector 150"/>
          <p:cNvCxnSpPr>
            <a:stCxn id="150" idx="2"/>
          </p:cNvCxnSpPr>
          <p:nvPr/>
        </p:nvCxnSpPr>
        <p:spPr>
          <a:xfrm flipH="1">
            <a:off x="3323049" y="2326166"/>
            <a:ext cx="282872" cy="17126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605920" y="2326166"/>
            <a:ext cx="462247" cy="52862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618623" y="2961580"/>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Ingest</a:t>
            </a:r>
          </a:p>
        </p:txBody>
      </p:sp>
    </p:spTree>
    <p:extLst>
      <p:ext uri="{BB962C8B-B14F-4D97-AF65-F5344CB8AC3E}">
        <p14:creationId xmlns:p14="http://schemas.microsoft.com/office/powerpoint/2010/main" val="3079853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7349" y="4541466"/>
            <a:ext cx="9134475" cy="1885950"/>
          </a:xfrm>
          <a:prstGeom prst="rect">
            <a:avLst/>
          </a:prstGeom>
        </p:spPr>
      </p:pic>
      <p:sp>
        <p:nvSpPr>
          <p:cNvPr id="2" name="Title 1"/>
          <p:cNvSpPr txBox="1">
            <a:spLocks/>
          </p:cNvSpPr>
          <p:nvPr/>
        </p:nvSpPr>
        <p:spPr>
          <a:xfrm>
            <a:off x="199795" y="82543"/>
            <a:ext cx="11884506" cy="105285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Simple ADF:</a:t>
            </a:r>
          </a:p>
        </p:txBody>
      </p:sp>
      <p:sp>
        <p:nvSpPr>
          <p:cNvPr id="75" name="Title 1"/>
          <p:cNvSpPr txBox="1">
            <a:spLocks/>
          </p:cNvSpPr>
          <p:nvPr/>
        </p:nvSpPr>
        <p:spPr>
          <a:xfrm>
            <a:off x="808804" y="1135397"/>
            <a:ext cx="11008844" cy="259043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3264" b="1" dirty="0">
                <a:solidFill>
                  <a:schemeClr val="bg1"/>
                </a:solidFill>
              </a:rPr>
              <a:t>Business Goal: </a:t>
            </a:r>
            <a:r>
              <a:rPr lang="en-US" sz="3264" b="1" dirty="0">
                <a:solidFill>
                  <a:srgbClr val="C00000"/>
                </a:solidFill>
              </a:rPr>
              <a:t>Transform and Analyze Web Logs each month</a:t>
            </a:r>
          </a:p>
          <a:p>
            <a:pPr marL="571390" indent="-571390" defTabSz="932563">
              <a:buFont typeface="Arial" panose="020B0604020202020204" pitchFamily="34" charset="0"/>
              <a:buChar char="•"/>
              <a:defRPr/>
            </a:pPr>
            <a:endParaRPr lang="en-US" sz="3264" b="1" dirty="0">
              <a:solidFill>
                <a:srgbClr val="C00000"/>
              </a:solidFill>
            </a:endParaRPr>
          </a:p>
          <a:p>
            <a:pPr marL="571390" indent="-571390" defTabSz="932563">
              <a:buFont typeface="Arial" panose="020B0604020202020204" pitchFamily="34" charset="0"/>
              <a:buChar char="•"/>
              <a:defRPr/>
            </a:pPr>
            <a:r>
              <a:rPr lang="en-US" sz="3264" b="1" dirty="0">
                <a:solidFill>
                  <a:schemeClr val="bg1"/>
                </a:solidFill>
              </a:rPr>
              <a:t>Design Process: </a:t>
            </a:r>
            <a:r>
              <a:rPr lang="en-US" sz="3264" b="1" dirty="0">
                <a:solidFill>
                  <a:srgbClr val="C00000"/>
                </a:solidFill>
              </a:rPr>
              <a:t>Transform Raw Weblogs, using a Hive Query, storing the results in Blob Storage</a:t>
            </a:r>
          </a:p>
        </p:txBody>
      </p:sp>
      <p:cxnSp>
        <p:nvCxnSpPr>
          <p:cNvPr id="6" name="Straight Arrow Connector 5"/>
          <p:cNvCxnSpPr/>
          <p:nvPr/>
        </p:nvCxnSpPr>
        <p:spPr>
          <a:xfrm>
            <a:off x="1139774" y="4707682"/>
            <a:ext cx="1269004" cy="36479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p:cNvSpPr/>
          <p:nvPr/>
        </p:nvSpPr>
        <p:spPr>
          <a:xfrm>
            <a:off x="285338" y="3922137"/>
            <a:ext cx="1312456" cy="923330"/>
          </a:xfrm>
          <a:prstGeom prst="rect">
            <a:avLst/>
          </a:prstGeom>
        </p:spPr>
        <p:txBody>
          <a:bodyPr wrap="square">
            <a:spAutoFit/>
          </a:bodyPr>
          <a:lstStyle/>
          <a:p>
            <a:pPr defTabSz="914224"/>
            <a:r>
              <a:rPr lang="en-US" kern="0" dirty="0">
                <a:solidFill>
                  <a:schemeClr val="accent4">
                    <a:lumMod val="75000"/>
                  </a:schemeClr>
                </a:solidFill>
              </a:rPr>
              <a:t>Web Logs Loaded to Blob</a:t>
            </a:r>
          </a:p>
        </p:txBody>
      </p:sp>
      <p:cxnSp>
        <p:nvCxnSpPr>
          <p:cNvPr id="83" name="Straight Arrow Connector 82"/>
          <p:cNvCxnSpPr/>
          <p:nvPr/>
        </p:nvCxnSpPr>
        <p:spPr>
          <a:xfrm flipV="1">
            <a:off x="9696450" y="3828737"/>
            <a:ext cx="866775" cy="124374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4" name="Rectangle 83"/>
          <p:cNvSpPr/>
          <p:nvPr/>
        </p:nvSpPr>
        <p:spPr>
          <a:xfrm>
            <a:off x="10668723" y="3193040"/>
            <a:ext cx="1371909" cy="1224224"/>
          </a:xfrm>
          <a:prstGeom prst="rect">
            <a:avLst/>
          </a:prstGeom>
        </p:spPr>
        <p:txBody>
          <a:bodyPr wrap="square">
            <a:spAutoFit/>
          </a:bodyPr>
          <a:lstStyle/>
          <a:p>
            <a:pPr defTabSz="914224"/>
            <a:r>
              <a:rPr lang="en-US" kern="0" dirty="0">
                <a:solidFill>
                  <a:schemeClr val="accent4">
                    <a:lumMod val="75000"/>
                  </a:schemeClr>
                </a:solidFill>
              </a:rPr>
              <a:t>Files ready for analysis and use in AzureML</a:t>
            </a:r>
          </a:p>
        </p:txBody>
      </p:sp>
      <p:pic>
        <p:nvPicPr>
          <p:cNvPr id="7" name="Picture 6"/>
          <p:cNvPicPr>
            <a:picLocks noChangeAspect="1"/>
          </p:cNvPicPr>
          <p:nvPr/>
        </p:nvPicPr>
        <p:blipFill>
          <a:blip r:embed="rId4">
            <a:duotone>
              <a:prstClr val="black"/>
              <a:schemeClr val="accent4">
                <a:tint val="45000"/>
                <a:satMod val="400000"/>
              </a:schemeClr>
            </a:duotone>
          </a:blip>
          <a:stretch>
            <a:fillRect/>
          </a:stretch>
        </p:blipFill>
        <p:spPr>
          <a:xfrm>
            <a:off x="5925382" y="4778683"/>
            <a:ext cx="1202326" cy="1214348"/>
          </a:xfrm>
          <a:prstGeom prst="rect">
            <a:avLst/>
          </a:prstGeom>
        </p:spPr>
      </p:pic>
      <p:cxnSp>
        <p:nvCxnSpPr>
          <p:cNvPr id="17" name="Straight Arrow Connector 16"/>
          <p:cNvCxnSpPr/>
          <p:nvPr/>
        </p:nvCxnSpPr>
        <p:spPr>
          <a:xfrm>
            <a:off x="6458552" y="4225491"/>
            <a:ext cx="115504" cy="55319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5381320" y="3556035"/>
            <a:ext cx="2385472" cy="923330"/>
          </a:xfrm>
          <a:prstGeom prst="rect">
            <a:avLst/>
          </a:prstGeom>
        </p:spPr>
        <p:txBody>
          <a:bodyPr wrap="square">
            <a:spAutoFit/>
          </a:bodyPr>
          <a:lstStyle/>
          <a:p>
            <a:pPr defTabSz="914224"/>
            <a:r>
              <a:rPr lang="en-US" kern="0" dirty="0">
                <a:solidFill>
                  <a:schemeClr val="accent4">
                    <a:lumMod val="75000"/>
                  </a:schemeClr>
                </a:solidFill>
              </a:rPr>
              <a:t>HDInsight HIVE query to transform Log entries</a:t>
            </a:r>
          </a:p>
        </p:txBody>
      </p:sp>
    </p:spTree>
    <p:extLst>
      <p:ext uri="{BB962C8B-B14F-4D97-AF65-F5344CB8AC3E}">
        <p14:creationId xmlns:p14="http://schemas.microsoft.com/office/powerpoint/2010/main" val="3996305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1925"/>
            <a:ext cx="7267575" cy="1042988"/>
          </a:xfrm>
        </p:spPr>
        <p:txBody>
          <a:bodyPr vert="horz" lIns="186521" tIns="46630" rIns="186521" bIns="46630" rtlCol="0" anchor="t">
            <a:noAutofit/>
          </a:bodyPr>
          <a:lstStyle/>
          <a:p>
            <a:r>
              <a:rPr lang="en-US" dirty="0">
                <a:solidFill>
                  <a:schemeClr val="bg1"/>
                </a:solidFill>
              </a:rPr>
              <a:t>2. Create the Data Factory</a:t>
            </a:r>
          </a:p>
        </p:txBody>
      </p:sp>
      <p:sp>
        <p:nvSpPr>
          <p:cNvPr id="3" name="Title 1"/>
          <p:cNvSpPr txBox="1">
            <a:spLocks/>
          </p:cNvSpPr>
          <p:nvPr/>
        </p:nvSpPr>
        <p:spPr>
          <a:xfrm>
            <a:off x="2550442" y="2367891"/>
            <a:ext cx="7174535" cy="21927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bg1"/>
                </a:solidFill>
              </a:rPr>
              <a:t>Portal, PowerShell, Visual Studio, Azure Resource Manager Templates, SDKs</a:t>
            </a:r>
          </a:p>
        </p:txBody>
      </p:sp>
    </p:spTree>
    <p:extLst>
      <p:ext uri="{BB962C8B-B14F-4D97-AF65-F5344CB8AC3E}">
        <p14:creationId xmlns:p14="http://schemas.microsoft.com/office/powerpoint/2010/main" val="11917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6" y="82543"/>
            <a:ext cx="5485118" cy="2424260"/>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the Portal</a:t>
            </a:r>
          </a:p>
        </p:txBody>
      </p:sp>
      <p:pic>
        <p:nvPicPr>
          <p:cNvPr id="3" name="Picture 2"/>
          <p:cNvPicPr>
            <a:picLocks noChangeAspect="1"/>
          </p:cNvPicPr>
          <p:nvPr/>
        </p:nvPicPr>
        <p:blipFill>
          <a:blip r:embed="rId3"/>
          <a:stretch>
            <a:fillRect/>
          </a:stretch>
        </p:blipFill>
        <p:spPr>
          <a:xfrm>
            <a:off x="5818229" y="497"/>
            <a:ext cx="6618246" cy="4106279"/>
          </a:xfrm>
          <a:prstGeom prst="rect">
            <a:avLst/>
          </a:prstGeom>
        </p:spPr>
      </p:pic>
      <p:sp>
        <p:nvSpPr>
          <p:cNvPr id="6" name="Title 1"/>
          <p:cNvSpPr txBox="1">
            <a:spLocks/>
          </p:cNvSpPr>
          <p:nvPr/>
        </p:nvSpPr>
        <p:spPr>
          <a:xfrm>
            <a:off x="757082" y="4430856"/>
            <a:ext cx="1036122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488" b="1" dirty="0">
                <a:solidFill>
                  <a:schemeClr val="bg1"/>
                </a:solidFill>
              </a:rPr>
              <a:t>Quick and easy</a:t>
            </a:r>
          </a:p>
          <a:p>
            <a:pPr marL="571390" indent="-571390" defTabSz="932563">
              <a:buFont typeface="Arial" panose="020B0604020202020204" pitchFamily="34" charset="0"/>
              <a:buChar char="•"/>
              <a:defRPr/>
            </a:pPr>
            <a:r>
              <a:rPr lang="en-US" sz="4488" b="1" dirty="0">
                <a:solidFill>
                  <a:schemeClr val="bg1"/>
                </a:solidFill>
              </a:rPr>
              <a:t>Use for Exploration</a:t>
            </a:r>
          </a:p>
          <a:p>
            <a:pPr marL="571390" indent="-571390" defTabSz="932563">
              <a:buFont typeface="Arial" panose="020B0604020202020204" pitchFamily="34" charset="0"/>
              <a:buChar char="•"/>
              <a:defRPr/>
            </a:pPr>
            <a:r>
              <a:rPr lang="en-US" sz="4488" b="1" dirty="0">
                <a:solidFill>
                  <a:schemeClr val="bg1"/>
                </a:solidFill>
              </a:rPr>
              <a:t>Use when teaching or in a Demo</a:t>
            </a:r>
          </a:p>
        </p:txBody>
      </p:sp>
    </p:spTree>
    <p:extLst>
      <p:ext uri="{BB962C8B-B14F-4D97-AF65-F5344CB8AC3E}">
        <p14:creationId xmlns:p14="http://schemas.microsoft.com/office/powerpoint/2010/main" val="3706017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7" y="82543"/>
            <a:ext cx="5408929" cy="303377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PowerShell</a:t>
            </a:r>
          </a:p>
        </p:txBody>
      </p:sp>
      <p:pic>
        <p:nvPicPr>
          <p:cNvPr id="3" name="Picture 2"/>
          <p:cNvPicPr>
            <a:picLocks noChangeAspect="1"/>
          </p:cNvPicPr>
          <p:nvPr/>
        </p:nvPicPr>
        <p:blipFill>
          <a:blip r:embed="rId3"/>
          <a:stretch>
            <a:fillRect/>
          </a:stretch>
        </p:blipFill>
        <p:spPr>
          <a:xfrm>
            <a:off x="5749231" y="496"/>
            <a:ext cx="6686363" cy="4258658"/>
          </a:xfrm>
          <a:prstGeom prst="rect">
            <a:avLst/>
          </a:prstGeom>
        </p:spPr>
      </p:pic>
      <p:sp>
        <p:nvSpPr>
          <p:cNvPr id="4" name="Title 1"/>
          <p:cNvSpPr txBox="1">
            <a:spLocks/>
          </p:cNvSpPr>
          <p:nvPr/>
        </p:nvSpPr>
        <p:spPr>
          <a:xfrm>
            <a:off x="199796" y="4411532"/>
            <a:ext cx="1188450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5399" b="1" dirty="0">
                <a:solidFill>
                  <a:schemeClr val="bg1"/>
                </a:solidFill>
              </a:rPr>
              <a:t>Use in MS Clients</a:t>
            </a:r>
          </a:p>
          <a:p>
            <a:pPr marL="571390" indent="-571390" defTabSz="932563">
              <a:buFont typeface="Arial" panose="020B0604020202020204" pitchFamily="34" charset="0"/>
              <a:buChar char="•"/>
              <a:defRPr/>
            </a:pPr>
            <a:r>
              <a:rPr lang="en-US" sz="5399" b="1" dirty="0">
                <a:solidFill>
                  <a:schemeClr val="bg1"/>
                </a:solidFill>
              </a:rPr>
              <a:t>Use for Automation</a:t>
            </a:r>
          </a:p>
          <a:p>
            <a:pPr marL="571390" indent="-571390" defTabSz="932563">
              <a:buFont typeface="Arial" panose="020B0604020202020204" pitchFamily="34" charset="0"/>
              <a:buChar char="•"/>
              <a:defRPr/>
            </a:pPr>
            <a:r>
              <a:rPr lang="en-US" sz="5399" b="1" dirty="0">
                <a:solidFill>
                  <a:schemeClr val="bg1"/>
                </a:solidFill>
              </a:rPr>
              <a:t>Use for quick set up and tear down</a:t>
            </a:r>
          </a:p>
        </p:txBody>
      </p:sp>
    </p:spTree>
    <p:extLst>
      <p:ext uri="{BB962C8B-B14F-4D97-AF65-F5344CB8AC3E}">
        <p14:creationId xmlns:p14="http://schemas.microsoft.com/office/powerpoint/2010/main" val="16105151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46715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PowerShell ADF Example</a:t>
            </a:r>
          </a:p>
        </p:txBody>
      </p:sp>
      <p:sp>
        <p:nvSpPr>
          <p:cNvPr id="4" name="Title 1"/>
          <p:cNvSpPr txBox="1">
            <a:spLocks/>
          </p:cNvSpPr>
          <p:nvPr/>
        </p:nvSpPr>
        <p:spPr>
          <a:xfrm>
            <a:off x="123103" y="1363965"/>
            <a:ext cx="12312491" cy="53332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Add-</a:t>
            </a:r>
            <a:r>
              <a:rPr lang="en-US" sz="3199" b="1" dirty="0" err="1">
                <a:solidFill>
                  <a:srgbClr val="00B050"/>
                </a:solidFill>
                <a:latin typeface="Courier New" panose="02070309020205020404" pitchFamily="49" charset="0"/>
                <a:cs typeface="Courier New" panose="02070309020205020404" pitchFamily="49" charset="0"/>
              </a:rPr>
              <a:t>AzureAccount</a:t>
            </a:r>
            <a:r>
              <a:rPr lang="en-US" sz="3199" b="1" dirty="0">
                <a:solidFill>
                  <a:schemeClr val="bg1"/>
                </a:solidFill>
              </a:rPr>
              <a:t> and enter the user name and password</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Get-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view all the subscriptions for this account.</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Select-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select the subscription that you want to work with.</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Switch-</a:t>
            </a:r>
            <a:r>
              <a:rPr lang="en-US" sz="3199" b="1" dirty="0" err="1">
                <a:solidFill>
                  <a:srgbClr val="00B050"/>
                </a:solidFill>
                <a:latin typeface="Courier New" panose="02070309020205020404" pitchFamily="49" charset="0"/>
                <a:cs typeface="Courier New" panose="02070309020205020404" pitchFamily="49" charset="0"/>
              </a:rPr>
              <a:t>AzureMode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AzureResourceManager</a:t>
            </a:r>
            <a:endParaRPr lang="en-US" sz="3199" b="1" dirty="0">
              <a:solidFill>
                <a:srgbClr val="00B050"/>
              </a:solidFill>
              <a:latin typeface="Courier New" panose="02070309020205020404" pitchFamily="49" charset="0"/>
              <a:cs typeface="Courier New" panose="02070309020205020404" pitchFamily="49" charset="0"/>
            </a:endParaRP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-Location "West US"</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AzureDataFactory</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ResourceGroupName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DataFactory</a:t>
            </a:r>
            <a:r>
              <a:rPr lang="en-US" sz="3199" b="1"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6703749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5332740" cy="3719477"/>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Visual Studio</a:t>
            </a:r>
          </a:p>
        </p:txBody>
      </p:sp>
      <p:sp>
        <p:nvSpPr>
          <p:cNvPr id="6" name="Title 1"/>
          <p:cNvSpPr txBox="1">
            <a:spLocks/>
          </p:cNvSpPr>
          <p:nvPr/>
        </p:nvSpPr>
        <p:spPr>
          <a:xfrm>
            <a:off x="203498" y="4259154"/>
            <a:ext cx="1202522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896" b="1" dirty="0">
                <a:solidFill>
                  <a:schemeClr val="bg1"/>
                </a:solidFill>
              </a:rPr>
              <a:t>Use in mature dev en</a:t>
            </a:r>
            <a:r>
              <a:rPr lang="en-US" sz="4896" b="1" dirty="0" err="1">
                <a:solidFill>
                  <a:schemeClr val="bg1"/>
                </a:solidFill>
              </a:rPr>
              <a:t>vironments</a:t>
            </a:r>
            <a:r>
              <a:rPr lang="en-US" sz="4896" b="1" dirty="0">
                <a:solidFill>
                  <a:schemeClr val="bg1"/>
                </a:solidFill>
              </a:rPr>
              <a:t> </a:t>
            </a:r>
          </a:p>
          <a:p>
            <a:pPr marL="571390" indent="-571390" defTabSz="932563">
              <a:buFont typeface="Arial" panose="020B0604020202020204" pitchFamily="34" charset="0"/>
              <a:buChar char="•"/>
              <a:defRPr/>
            </a:pPr>
            <a:r>
              <a:rPr lang="en-US" sz="4896" b="1" dirty="0">
                <a:solidFill>
                  <a:schemeClr val="bg1"/>
                </a:solidFill>
              </a:rPr>
              <a:t>Use when integrated into larger development process</a:t>
            </a:r>
          </a:p>
        </p:txBody>
      </p:sp>
      <p:pic>
        <p:nvPicPr>
          <p:cNvPr id="4" name="Picture 3"/>
          <p:cNvPicPr>
            <a:picLocks noChangeAspect="1"/>
          </p:cNvPicPr>
          <p:nvPr/>
        </p:nvPicPr>
        <p:blipFill>
          <a:blip r:embed="rId3"/>
          <a:stretch>
            <a:fillRect/>
          </a:stretch>
        </p:blipFill>
        <p:spPr>
          <a:xfrm>
            <a:off x="5695656" y="497"/>
            <a:ext cx="6758263" cy="3801522"/>
          </a:xfrm>
          <a:prstGeom prst="rect">
            <a:avLst/>
          </a:prstGeom>
        </p:spPr>
      </p:pic>
    </p:spTree>
    <p:extLst>
      <p:ext uri="{BB962C8B-B14F-4D97-AF65-F5344CB8AC3E}">
        <p14:creationId xmlns:p14="http://schemas.microsoft.com/office/powerpoint/2010/main" val="26281568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ADF, Load your Source Data</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327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325"/>
            <a:ext cx="7310438" cy="995363"/>
          </a:xfrm>
        </p:spPr>
        <p:txBody>
          <a:bodyPr vert="horz" lIns="186521" tIns="46630" rIns="186521" bIns="46630" rtlCol="0" anchor="t">
            <a:noAutofit/>
          </a:bodyPr>
          <a:lstStyle/>
          <a:p>
            <a:r>
              <a:rPr lang="en-US" dirty="0">
                <a:solidFill>
                  <a:schemeClr val="bg1"/>
                </a:solidFill>
              </a:rPr>
              <a:t>3. Create Linked Services</a:t>
            </a:r>
          </a:p>
        </p:txBody>
      </p:sp>
      <p:sp>
        <p:nvSpPr>
          <p:cNvPr id="3" name="Title 1"/>
          <p:cNvSpPr txBox="1">
            <a:spLocks/>
          </p:cNvSpPr>
          <p:nvPr/>
        </p:nvSpPr>
        <p:spPr>
          <a:xfrm>
            <a:off x="874644" y="1978060"/>
            <a:ext cx="10595113" cy="419414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000" i="1" dirty="0">
                <a:solidFill>
                  <a:schemeClr val="bg1"/>
                </a:solidFill>
              </a:rPr>
              <a:t>A Connection</a:t>
            </a:r>
            <a:r>
              <a:rPr lang="en-US" sz="6000" dirty="0">
                <a:solidFill>
                  <a:schemeClr val="bg1"/>
                </a:solidFill>
              </a:rPr>
              <a:t> to Data or </a:t>
            </a:r>
            <a:r>
              <a:rPr lang="en-US" sz="6000" i="1" dirty="0">
                <a:solidFill>
                  <a:schemeClr val="bg1"/>
                </a:solidFill>
              </a:rPr>
              <a:t>Connection </a:t>
            </a:r>
            <a:r>
              <a:rPr lang="en-US" sz="6000" dirty="0">
                <a:solidFill>
                  <a:schemeClr val="bg1"/>
                </a:solidFill>
              </a:rPr>
              <a:t>to Compute Resource – Also termed “Data Store”</a:t>
            </a:r>
          </a:p>
        </p:txBody>
      </p:sp>
    </p:spTree>
    <p:extLst>
      <p:ext uri="{BB962C8B-B14F-4D97-AF65-F5344CB8AC3E}">
        <p14:creationId xmlns:p14="http://schemas.microsoft.com/office/powerpoint/2010/main" val="9151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 Options</a:t>
            </a: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247977" y="852912"/>
            <a:ext cx="331635" cy="230527"/>
          </a:xfrm>
          <a:prstGeom prst="rect">
            <a:avLst/>
          </a:prstGeom>
        </p:spPr>
      </p:pic>
      <p:pic>
        <p:nvPicPr>
          <p:cNvPr id="4" name="Picture 3"/>
          <p:cNvPicPr>
            <a:picLocks noChangeAspect="1"/>
          </p:cNvPicPr>
          <p:nvPr/>
        </p:nvPicPr>
        <p:blipFill>
          <a:blip r:embed="rId4">
            <a:duotone>
              <a:prstClr val="black"/>
              <a:schemeClr val="accent1">
                <a:tint val="45000"/>
                <a:satMod val="400000"/>
              </a:schemeClr>
            </a:duotone>
          </a:blip>
          <a:stretch>
            <a:fillRect/>
          </a:stretch>
        </p:blipFill>
        <p:spPr>
          <a:xfrm>
            <a:off x="3018292" y="815221"/>
            <a:ext cx="491635" cy="305907"/>
          </a:xfrm>
          <a:prstGeom prst="rect">
            <a:avLst/>
          </a:prstGeom>
        </p:spPr>
      </p:pic>
      <p:graphicFrame>
        <p:nvGraphicFramePr>
          <p:cNvPr id="9" name="Table 8"/>
          <p:cNvGraphicFramePr>
            <a:graphicFrameLocks noGrp="1"/>
          </p:cNvGraphicFramePr>
          <p:nvPr>
            <p:extLst/>
          </p:nvPr>
        </p:nvGraphicFramePr>
        <p:xfrm>
          <a:off x="199795" y="1211586"/>
          <a:ext cx="12123176" cy="5448842"/>
        </p:xfrm>
        <a:graphic>
          <a:graphicData uri="http://schemas.openxmlformats.org/drawingml/2006/table">
            <a:tbl>
              <a:tblPr>
                <a:tableStyleId>{3C2FFA5D-87B4-456A-9821-1D502468CF0F}</a:tableStyleId>
              </a:tblPr>
              <a:tblGrid>
                <a:gridCol w="2755253">
                  <a:extLst>
                    <a:ext uri="{9D8B030D-6E8A-4147-A177-3AD203B41FA5}">
                      <a16:colId xmlns:a16="http://schemas.microsoft.com/office/drawing/2014/main" val="3574659874"/>
                    </a:ext>
                  </a:extLst>
                </a:gridCol>
                <a:gridCol w="9367923">
                  <a:extLst>
                    <a:ext uri="{9D8B030D-6E8A-4147-A177-3AD203B41FA5}">
                      <a16:colId xmlns:a16="http://schemas.microsoft.com/office/drawing/2014/main" val="1905114080"/>
                    </a:ext>
                  </a:extLst>
                </a:gridCol>
              </a:tblGrid>
              <a:tr h="246475">
                <a:tc>
                  <a:txBody>
                    <a:bodyPr/>
                    <a:lstStyle/>
                    <a:p>
                      <a:r>
                        <a:rPr lang="en-US" sz="1500" b="1" dirty="0"/>
                        <a:t>Source</a:t>
                      </a:r>
                      <a:endParaRPr lang="en-US" sz="1500" b="1" dirty="0">
                        <a:solidFill>
                          <a:srgbClr val="000000"/>
                        </a:solidFill>
                      </a:endParaRPr>
                    </a:p>
                  </a:txBody>
                  <a:tcPr marL="13325" marR="13325" marT="6662" marB="6662" anchor="ctr"/>
                </a:tc>
                <a:tc>
                  <a:txBody>
                    <a:bodyPr/>
                    <a:lstStyle/>
                    <a:p>
                      <a:r>
                        <a:rPr lang="en-US" sz="1500" b="1" dirty="0"/>
                        <a:t>Sink</a:t>
                      </a:r>
                      <a:endParaRPr lang="en-US" sz="1500" b="1" dirty="0">
                        <a:solidFill>
                          <a:srgbClr val="000000"/>
                        </a:solidFill>
                      </a:endParaRPr>
                    </a:p>
                  </a:txBody>
                  <a:tcPr marL="13325" marR="13325" marT="6662" marB="6662" anchor="ctr"/>
                </a:tc>
                <a:extLst>
                  <a:ext uri="{0D108BD9-81ED-4DB2-BD59-A6C34878D82A}">
                    <a16:rowId xmlns:a16="http://schemas.microsoft.com/office/drawing/2014/main" val="1623889821"/>
                  </a:ext>
                </a:extLst>
              </a:tr>
              <a:tr h="479626">
                <a:tc>
                  <a:txBody>
                    <a:bodyPr/>
                    <a:lstStyle/>
                    <a:p>
                      <a:r>
                        <a:rPr lang="en-US" sz="1500" dirty="0"/>
                        <a:t> Blob</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967277091"/>
                  </a:ext>
                </a:extLst>
              </a:tr>
              <a:tr h="479626">
                <a:tc>
                  <a:txBody>
                    <a:bodyPr/>
                    <a:lstStyle/>
                    <a:p>
                      <a:r>
                        <a:rPr lang="en-US" sz="1500" dirty="0"/>
                        <a:t> Table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786144791"/>
                  </a:ext>
                </a:extLst>
              </a:tr>
              <a:tr h="479626">
                <a:tc>
                  <a:txBody>
                    <a:bodyPr/>
                    <a:lstStyle/>
                    <a:p>
                      <a:r>
                        <a:rPr lang="en-US" sz="1500" dirty="0"/>
                        <a:t> 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6722728"/>
                  </a:ext>
                </a:extLst>
              </a:tr>
              <a:tr h="479626">
                <a:tc>
                  <a:txBody>
                    <a:bodyPr/>
                    <a:lstStyle/>
                    <a:p>
                      <a:r>
                        <a:rPr lang="en-US" sz="1500" dirty="0"/>
                        <a:t> SQL Data Warehouse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70360485"/>
                  </a:ext>
                </a:extLst>
              </a:tr>
              <a:tr h="246475">
                <a:tc>
                  <a:txBody>
                    <a:bodyPr/>
                    <a:lstStyle/>
                    <a:p>
                      <a:r>
                        <a:rPr lang="en-US" sz="1500" dirty="0"/>
                        <a:t> </a:t>
                      </a:r>
                      <a:r>
                        <a:rPr lang="en-US" sz="1500" dirty="0" err="1"/>
                        <a:t>DocumentDB</a:t>
                      </a:r>
                      <a:endParaRPr lang="en-US" sz="1500" dirty="0">
                        <a:solidFill>
                          <a:srgbClr val="000000"/>
                        </a:solidFill>
                      </a:endParaRPr>
                    </a:p>
                  </a:txBody>
                  <a:tcPr marL="13325" marR="13325" marT="6662" marB="6662" anchor="ctr"/>
                </a:tc>
                <a:tc>
                  <a:txBody>
                    <a:bodyPr/>
                    <a:lstStyle/>
                    <a:p>
                      <a:r>
                        <a:rPr lang="en-US" sz="1500" dirty="0"/>
                        <a:t> Blob,  Table,  SQL Database,  SQL Data Warehouse,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67664047"/>
                  </a:ext>
                </a:extLst>
              </a:tr>
              <a:tr h="479626">
                <a:tc>
                  <a:txBody>
                    <a:bodyPr/>
                    <a:lstStyle/>
                    <a:p>
                      <a:r>
                        <a:rPr lang="en-US" sz="1500" dirty="0"/>
                        <a:t> Data Lake Store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78473822"/>
                  </a:ext>
                </a:extLst>
              </a:tr>
              <a:tr h="259767">
                <a:tc>
                  <a:txBody>
                    <a:bodyPr/>
                    <a:lstStyle/>
                    <a:p>
                      <a:r>
                        <a:rPr lang="en-US" sz="1500" dirty="0"/>
                        <a:t>SQL Server on IaaS</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47439040"/>
                  </a:ext>
                </a:extLst>
              </a:tr>
              <a:tr h="479626">
                <a:tc>
                  <a:txBody>
                    <a:bodyPr/>
                    <a:lstStyle/>
                    <a:p>
                      <a:r>
                        <a:rPr lang="en-US" sz="1500" dirty="0" err="1"/>
                        <a:t>OnPrem</a:t>
                      </a:r>
                      <a:r>
                        <a:rPr lang="en-US" sz="1500" dirty="0"/>
                        <a:t> File System</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410722271"/>
                  </a:ext>
                </a:extLst>
              </a:tr>
              <a:tr h="259767">
                <a:tc>
                  <a:txBody>
                    <a:bodyPr/>
                    <a:lstStyle/>
                    <a:p>
                      <a:r>
                        <a:rPr lang="en-US" sz="1500" dirty="0" err="1"/>
                        <a:t>OnPrem</a:t>
                      </a:r>
                      <a:r>
                        <a:rPr lang="en-US" sz="1500" dirty="0"/>
                        <a:t> SQL Server</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435880020"/>
                  </a:ext>
                </a:extLst>
              </a:tr>
              <a:tr h="259767">
                <a:tc>
                  <a:txBody>
                    <a:bodyPr/>
                    <a:lstStyle/>
                    <a:p>
                      <a:r>
                        <a:rPr lang="en-US" sz="1500" dirty="0" err="1"/>
                        <a:t>OnPrem</a:t>
                      </a:r>
                      <a:r>
                        <a:rPr lang="en-US" sz="1500" dirty="0"/>
                        <a:t> Oracle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1713423686"/>
                  </a:ext>
                </a:extLst>
              </a:tr>
              <a:tr h="259767">
                <a:tc>
                  <a:txBody>
                    <a:bodyPr/>
                    <a:lstStyle/>
                    <a:p>
                      <a:r>
                        <a:rPr lang="en-US" sz="1500" dirty="0" err="1"/>
                        <a:t>OnPrem</a:t>
                      </a:r>
                      <a:r>
                        <a:rPr lang="en-US" sz="1500" dirty="0"/>
                        <a:t> MySQL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351972753"/>
                  </a:ext>
                </a:extLst>
              </a:tr>
              <a:tr h="259767">
                <a:tc>
                  <a:txBody>
                    <a:bodyPr/>
                    <a:lstStyle/>
                    <a:p>
                      <a:r>
                        <a:rPr lang="en-US" sz="1500" dirty="0" err="1"/>
                        <a:t>OnPrem</a:t>
                      </a:r>
                      <a:r>
                        <a:rPr lang="en-US" sz="1500" dirty="0"/>
                        <a:t> DB2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59064860"/>
                  </a:ext>
                </a:extLst>
              </a:tr>
              <a:tr h="259767">
                <a:tc>
                  <a:txBody>
                    <a:bodyPr/>
                    <a:lstStyle/>
                    <a:p>
                      <a:r>
                        <a:rPr lang="en-US" sz="1500" dirty="0" err="1"/>
                        <a:t>OnPrem</a:t>
                      </a:r>
                      <a:r>
                        <a:rPr lang="en-US" sz="1500" dirty="0"/>
                        <a:t> Teradata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3494564059"/>
                  </a:ext>
                </a:extLst>
              </a:tr>
              <a:tr h="259767">
                <a:tc>
                  <a:txBody>
                    <a:bodyPr/>
                    <a:lstStyle/>
                    <a:p>
                      <a:r>
                        <a:rPr lang="en-US" sz="1500" dirty="0" err="1"/>
                        <a:t>OnPrem</a:t>
                      </a:r>
                      <a:r>
                        <a:rPr lang="en-US" sz="1500" dirty="0"/>
                        <a:t> Sybase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894150089"/>
                  </a:ext>
                </a:extLst>
              </a:tr>
              <a:tr h="259767">
                <a:tc>
                  <a:txBody>
                    <a:bodyPr/>
                    <a:lstStyle/>
                    <a:p>
                      <a:r>
                        <a:rPr lang="en-US" sz="1500" dirty="0" err="1"/>
                        <a:t>OnPrem</a:t>
                      </a:r>
                      <a:r>
                        <a:rPr lang="en-US" sz="1500" dirty="0"/>
                        <a:t> PostgreSQL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a16="http://schemas.microsoft.com/office/drawing/2014/main" val="2992693200"/>
                  </a:ext>
                </a:extLst>
              </a:tr>
            </a:tbl>
          </a:graphicData>
        </a:graphic>
      </p:graphicFrame>
    </p:spTree>
    <p:extLst>
      <p:ext uri="{BB962C8B-B14F-4D97-AF65-F5344CB8AC3E}">
        <p14:creationId xmlns:p14="http://schemas.microsoft.com/office/powerpoint/2010/main" val="22202984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a16="http://schemas.microsoft.com/office/drawing/2014/main" val="956320187"/>
                    </a:ext>
                  </a:extLst>
                </a:gridCol>
                <a:gridCol w="5653714">
                  <a:extLst>
                    <a:ext uri="{9D8B030D-6E8A-4147-A177-3AD203B41FA5}">
                      <a16:colId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a16="http://schemas.microsoft.com/office/drawing/2014/main" val="3107751975"/>
                  </a:ext>
                </a:extLst>
              </a:tr>
            </a:tbl>
          </a:graphicData>
        </a:graphic>
      </p:graphicFrame>
    </p:spTree>
    <p:extLst>
      <p:ext uri="{BB962C8B-B14F-4D97-AF65-F5344CB8AC3E}">
        <p14:creationId xmlns:p14="http://schemas.microsoft.com/office/powerpoint/2010/main" val="12796916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2947" y="1093328"/>
            <a:ext cx="7411159" cy="4837434"/>
          </a:xfrm>
          <a:prstGeom prst="rect">
            <a:avLst/>
          </a:prstGeom>
        </p:spPr>
      </p:pic>
      <p:sp>
        <p:nvSpPr>
          <p:cNvPr id="4"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defRPr/>
            </a:pPr>
            <a:r>
              <a:rPr lang="en-US" sz="4799" kern="0" dirty="0">
                <a:solidFill>
                  <a:schemeClr val="bg1"/>
                </a:solidFill>
                <a:latin typeface="Segoe UI Light"/>
              </a:rPr>
              <a:t>Gateway for On-Prem</a:t>
            </a:r>
          </a:p>
        </p:txBody>
      </p:sp>
    </p:spTree>
    <p:extLst>
      <p:ext uri="{BB962C8B-B14F-4D97-AF65-F5344CB8AC3E}">
        <p14:creationId xmlns:p14="http://schemas.microsoft.com/office/powerpoint/2010/main" val="20641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Linked Services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1712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4463"/>
            <a:ext cx="7472363" cy="919162"/>
          </a:xfrm>
        </p:spPr>
        <p:txBody>
          <a:bodyPr vert="horz" lIns="186521" tIns="46630" rIns="186521" bIns="46630" rtlCol="0" anchor="t">
            <a:noAutofit/>
          </a:bodyPr>
          <a:lstStyle/>
          <a:p>
            <a:r>
              <a:rPr lang="en-US" dirty="0">
                <a:solidFill>
                  <a:schemeClr val="bg1"/>
                </a:solidFill>
              </a:rPr>
              <a:t>4: Create Datasets</a:t>
            </a:r>
          </a:p>
        </p:txBody>
      </p:sp>
      <p:sp>
        <p:nvSpPr>
          <p:cNvPr id="3" name="Rectangle 2"/>
          <p:cNvSpPr/>
          <p:nvPr/>
        </p:nvSpPr>
        <p:spPr>
          <a:xfrm>
            <a:off x="2675229" y="2328490"/>
            <a:ext cx="6704649" cy="2240437"/>
          </a:xfrm>
          <a:prstGeom prst="rect">
            <a:avLst/>
          </a:prstGeom>
        </p:spPr>
        <p:txBody>
          <a:bodyPr/>
          <a:lstStyle/>
          <a:p>
            <a:pPr defTabSz="914224">
              <a:lnSpc>
                <a:spcPct val="90000"/>
              </a:lnSpc>
              <a:spcBef>
                <a:spcPct val="0"/>
              </a:spcBef>
            </a:pPr>
            <a:r>
              <a:rPr lang="en-US" sz="7198" kern="0" spc="-102" dirty="0">
                <a:ln w="3175">
                  <a:noFill/>
                </a:ln>
                <a:solidFill>
                  <a:schemeClr val="bg1"/>
                </a:solidFill>
                <a:latin typeface="+mj-lt"/>
                <a:cs typeface="Segoe UI" pitchFamily="34" charset="0"/>
              </a:rPr>
              <a:t>Named reference </a:t>
            </a:r>
            <a:r>
              <a:rPr lang="en-US" sz="7198" i="1" kern="0" spc="-102" dirty="0">
                <a:ln w="3175">
                  <a:noFill/>
                </a:ln>
                <a:solidFill>
                  <a:schemeClr val="bg1"/>
                </a:solidFill>
                <a:latin typeface="+mj-lt"/>
                <a:cs typeface="Segoe UI" pitchFamily="34" charset="0"/>
              </a:rPr>
              <a:t>or </a:t>
            </a:r>
            <a:r>
              <a:rPr lang="en-US" sz="7198" kern="0" spc="-102" dirty="0">
                <a:ln w="3175">
                  <a:noFill/>
                </a:ln>
                <a:solidFill>
                  <a:schemeClr val="bg1"/>
                </a:solidFill>
                <a:latin typeface="+mj-lt"/>
                <a:cs typeface="Segoe UI" pitchFamily="34" charset="0"/>
              </a:rPr>
              <a:t>pointer </a:t>
            </a:r>
            <a:r>
              <a:rPr lang="en-US" sz="7198" i="1" kern="0" spc="-102" dirty="0">
                <a:ln w="3175">
                  <a:noFill/>
                </a:ln>
                <a:solidFill>
                  <a:schemeClr val="bg1"/>
                </a:solidFill>
                <a:latin typeface="+mj-lt"/>
                <a:cs typeface="Segoe UI" pitchFamily="34" charset="0"/>
              </a:rPr>
              <a:t>to </a:t>
            </a:r>
            <a:r>
              <a:rPr lang="en-US" sz="7198" kern="0" spc="-102" dirty="0">
                <a:ln w="3175">
                  <a:noFill/>
                </a:ln>
                <a:solidFill>
                  <a:schemeClr val="bg1"/>
                </a:solidFill>
                <a:latin typeface="+mj-lt"/>
                <a:cs typeface="Segoe UI" pitchFamily="34" charset="0"/>
              </a:rPr>
              <a:t>data</a:t>
            </a:r>
          </a:p>
        </p:txBody>
      </p:sp>
    </p:spTree>
    <p:extLst>
      <p:ext uri="{BB962C8B-B14F-4D97-AF65-F5344CB8AC3E}">
        <p14:creationId xmlns:p14="http://schemas.microsoft.com/office/powerpoint/2010/main" val="298388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Dataset Concepts</a:t>
            </a:r>
          </a:p>
        </p:txBody>
      </p:sp>
      <p:sp>
        <p:nvSpPr>
          <p:cNvPr id="3" name="Rectangle 2"/>
          <p:cNvSpPr/>
          <p:nvPr/>
        </p:nvSpPr>
        <p:spPr>
          <a:xfrm>
            <a:off x="275480" y="853749"/>
            <a:ext cx="11470984" cy="6058340"/>
          </a:xfrm>
          <a:prstGeom prst="rect">
            <a:avLst/>
          </a:prstGeom>
        </p:spPr>
        <p:txBody>
          <a:bodyPr wrap="square">
            <a:spAutoFit/>
          </a:bodyPr>
          <a:lstStyle/>
          <a:p>
            <a:pPr defTabSz="914224">
              <a:defRPr/>
            </a:pPr>
            <a:r>
              <a:rPr lang="en-US" sz="2000" kern="0" dirty="0">
                <a:solidFill>
                  <a:srgbClr val="C00000"/>
                </a:solidFill>
                <a:latin typeface="Segoe UI Light"/>
              </a:rPr>
              <a:t>{</a:t>
            </a:r>
          </a:p>
          <a:p>
            <a:pPr defTabSz="914224">
              <a:defRPr/>
            </a:pPr>
            <a:r>
              <a:rPr lang="en-US" sz="2000" kern="0" dirty="0">
                <a:solidFill>
                  <a:srgbClr val="C00000"/>
                </a:solidFill>
                <a:latin typeface="Segoe UI Light"/>
              </a:rPr>
              <a:t>    "name": "&lt;name of dataset&gt;",</a:t>
            </a:r>
          </a:p>
          <a:p>
            <a:pPr defTabSz="914224">
              <a:defRPr/>
            </a:pPr>
            <a:r>
              <a:rPr lang="en-US" sz="2000" kern="0" dirty="0">
                <a:solidFill>
                  <a:srgbClr val="C00000"/>
                </a:solidFill>
                <a:latin typeface="Segoe UI Light"/>
              </a:rPr>
              <a:t>    "properties":</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"structure": [ ],</a:t>
            </a:r>
          </a:p>
          <a:p>
            <a:pPr defTabSz="914224">
              <a:defRPr/>
            </a:pPr>
            <a:r>
              <a:rPr lang="en-US" sz="2000" kern="0" dirty="0">
                <a:solidFill>
                  <a:srgbClr val="C00000"/>
                </a:solidFill>
                <a:latin typeface="Segoe UI Light"/>
              </a:rPr>
              <a:t>       "type": "&lt;type of dataset&gt;",</a:t>
            </a:r>
          </a:p>
          <a:p>
            <a:pPr defTabSz="914224">
              <a:defRPr/>
            </a:pPr>
            <a:r>
              <a:rPr lang="en-US" sz="2000" kern="0" dirty="0">
                <a:solidFill>
                  <a:srgbClr val="C00000"/>
                </a:solidFill>
                <a:latin typeface="Segoe UI Light"/>
              </a:rPr>
              <a:t>        "external": &lt;</a:t>
            </a:r>
            <a:r>
              <a:rPr lang="en-US" sz="2000" kern="0" dirty="0" err="1">
                <a:solidFill>
                  <a:srgbClr val="C00000"/>
                </a:solidFill>
                <a:latin typeface="Segoe UI Light"/>
              </a:rPr>
              <a:t>boolean</a:t>
            </a:r>
            <a:r>
              <a:rPr lang="en-US" sz="2000" kern="0" dirty="0">
                <a:solidFill>
                  <a:srgbClr val="C00000"/>
                </a:solidFill>
                <a:latin typeface="Segoe UI Light"/>
              </a:rPr>
              <a:t> flag to indicate external data&gt;,</a:t>
            </a:r>
          </a:p>
          <a:p>
            <a:pPr defTabSz="914224">
              <a:defRPr/>
            </a:pPr>
            <a:r>
              <a:rPr lang="en-US" sz="2000" kern="0" dirty="0">
                <a:solidFill>
                  <a:srgbClr val="C00000"/>
                </a:solidFill>
                <a:latin typeface="Segoe UI Light"/>
              </a:rPr>
              <a:t>        "</a:t>
            </a:r>
            <a:r>
              <a:rPr lang="en-US" sz="2000" kern="0" dirty="0" err="1">
                <a:solidFill>
                  <a:srgbClr val="C00000"/>
                </a:solidFill>
                <a:latin typeface="Segoe UI Light"/>
              </a:rPr>
              <a:t>typeProperties</a:t>
            </a:r>
            <a:r>
              <a:rPr lang="en-US" sz="2000" kern="0" dirty="0">
                <a:solidFill>
                  <a:srgbClr val="C00000"/>
                </a:solidFill>
                <a:latin typeface="Segoe UI Light"/>
              </a:rPr>
              <a:t>":</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"availability":</a:t>
            </a:r>
          </a:p>
          <a:p>
            <a:pPr defTabSz="914224">
              <a:defRPr/>
            </a:pPr>
            <a:r>
              <a:rPr lang="en-US" sz="2000" kern="0" dirty="0">
                <a:solidFill>
                  <a:srgbClr val="C00000"/>
                </a:solidFill>
                <a:latin typeface="Segoe UI Light"/>
              </a:rPr>
              <a:t>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"policy": </a:t>
            </a:r>
          </a:p>
          <a:p>
            <a:pPr defTabSz="914224">
              <a:defRPr/>
            </a:pPr>
            <a:r>
              <a:rPr lang="en-US" sz="2000" kern="0" dirty="0">
                <a:solidFill>
                  <a:srgbClr val="C00000"/>
                </a:solidFill>
                <a:latin typeface="Segoe UI Light"/>
              </a:rPr>
              <a:t>        {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r>
              <a:rPr lang="en-US" sz="2000" kern="0" dirty="0">
                <a:solidFill>
                  <a:sysClr val="windowText" lastClr="000000"/>
                </a:solidFill>
                <a:latin typeface="Segoe UI Light"/>
              </a:rPr>
              <a:t>.</a:t>
            </a:r>
          </a:p>
        </p:txBody>
      </p:sp>
    </p:spTree>
    <p:extLst>
      <p:ext uri="{BB962C8B-B14F-4D97-AF65-F5344CB8AC3E}">
        <p14:creationId xmlns:p14="http://schemas.microsoft.com/office/powerpoint/2010/main" val="34386393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8880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Datasets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8575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7493000" cy="1008063"/>
          </a:xfrm>
        </p:spPr>
        <p:txBody>
          <a:bodyPr vert="horz" lIns="186521" tIns="46630" rIns="186521" bIns="46630" rtlCol="0" anchor="t">
            <a:noAutofit/>
          </a:bodyPr>
          <a:lstStyle/>
          <a:p>
            <a:r>
              <a:rPr lang="en-US" dirty="0">
                <a:solidFill>
                  <a:schemeClr val="bg1"/>
                </a:solidFill>
              </a:rPr>
              <a:t>5. Create Pipelines</a:t>
            </a:r>
          </a:p>
        </p:txBody>
      </p:sp>
      <p:sp>
        <p:nvSpPr>
          <p:cNvPr id="3" name="Title 1"/>
          <p:cNvSpPr txBox="1">
            <a:spLocks/>
          </p:cNvSpPr>
          <p:nvPr/>
        </p:nvSpPr>
        <p:spPr>
          <a:xfrm>
            <a:off x="2520529" y="2581660"/>
            <a:ext cx="706797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599" i="1" dirty="0">
                <a:solidFill>
                  <a:schemeClr val="bg1"/>
                </a:solidFill>
              </a:rPr>
              <a:t>Logical</a:t>
            </a:r>
            <a:r>
              <a:rPr lang="en-US" sz="6599" dirty="0">
                <a:solidFill>
                  <a:schemeClr val="bg1"/>
                </a:solidFill>
              </a:rPr>
              <a:t> </a:t>
            </a:r>
            <a:r>
              <a:rPr lang="en-US" sz="6599" i="1" dirty="0">
                <a:solidFill>
                  <a:schemeClr val="bg1"/>
                </a:solidFill>
              </a:rPr>
              <a:t>Grouping </a:t>
            </a:r>
            <a:r>
              <a:rPr lang="en-US" sz="6599" dirty="0">
                <a:solidFill>
                  <a:schemeClr val="bg1"/>
                </a:solidFill>
              </a:rPr>
              <a:t>of Activities</a:t>
            </a:r>
          </a:p>
        </p:txBody>
      </p:sp>
    </p:spTree>
    <p:extLst>
      <p:ext uri="{BB962C8B-B14F-4D97-AF65-F5344CB8AC3E}">
        <p14:creationId xmlns:p14="http://schemas.microsoft.com/office/powerpoint/2010/main" val="161951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Pipeline Concepts</a:t>
            </a:r>
          </a:p>
        </p:txBody>
      </p:sp>
      <p:sp>
        <p:nvSpPr>
          <p:cNvPr id="3" name="Rectangle 2"/>
          <p:cNvSpPr/>
          <p:nvPr/>
        </p:nvSpPr>
        <p:spPr>
          <a:xfrm>
            <a:off x="1570697" y="1059208"/>
            <a:ext cx="8228432" cy="5807216"/>
          </a:xfrm>
          <a:prstGeom prst="rect">
            <a:avLst/>
          </a:prstGeom>
        </p:spPr>
        <p:txBody>
          <a:bodyPr wrap="square">
            <a:spAutoFit/>
          </a:bodyPr>
          <a:lstStyle/>
          <a:p>
            <a:pPr defTabSz="914224"/>
            <a:r>
              <a:rPr lang="en-US" sz="2800" kern="0" dirty="0">
                <a:solidFill>
                  <a:srgbClr val="FF0000"/>
                </a:solidFill>
              </a:rPr>
              <a:t>{</a:t>
            </a:r>
          </a:p>
          <a:p>
            <a:pPr defTabSz="914224"/>
            <a:r>
              <a:rPr lang="en-US" sz="2800" kern="0" dirty="0">
                <a:solidFill>
                  <a:srgbClr val="FF0000"/>
                </a:solidFill>
              </a:rPr>
              <a:t>    "name": "</a:t>
            </a:r>
            <a:r>
              <a:rPr lang="en-US" sz="2800" kern="0" dirty="0" err="1">
                <a:solidFill>
                  <a:srgbClr val="FF0000"/>
                </a:solidFill>
              </a:rPr>
              <a:t>PipelineName</a:t>
            </a:r>
            <a:r>
              <a:rPr lang="en-US" sz="2800" kern="0" dirty="0">
                <a:solidFill>
                  <a:srgbClr val="FF0000"/>
                </a:solidFill>
              </a:rPr>
              <a:t>",</a:t>
            </a:r>
          </a:p>
          <a:p>
            <a:pPr defTabSz="914224"/>
            <a:r>
              <a:rPr lang="en-US" sz="2800" kern="0" dirty="0">
                <a:solidFill>
                  <a:srgbClr val="FF0000"/>
                </a:solidFill>
              </a:rPr>
              <a:t>    "properties": </a:t>
            </a:r>
          </a:p>
          <a:p>
            <a:pPr defTabSz="914224"/>
            <a:r>
              <a:rPr lang="en-US" sz="2800" kern="0" dirty="0">
                <a:solidFill>
                  <a:srgbClr val="FF0000"/>
                </a:solidFill>
              </a:rPr>
              <a:t>    {</a:t>
            </a:r>
          </a:p>
          <a:p>
            <a:pPr defTabSz="914224"/>
            <a:r>
              <a:rPr lang="en-US" sz="2800" kern="0" dirty="0">
                <a:solidFill>
                  <a:srgbClr val="FF0000"/>
                </a:solidFill>
              </a:rPr>
              <a:t>        "description" : "pipeline description",</a:t>
            </a:r>
          </a:p>
          <a:p>
            <a:pPr defTabSz="914224"/>
            <a:r>
              <a:rPr lang="en-US" sz="2800" kern="0" dirty="0">
                <a:solidFill>
                  <a:srgbClr val="FF0000"/>
                </a:solidFill>
              </a:rPr>
              <a:t>        "activities":</a:t>
            </a:r>
          </a:p>
          <a:p>
            <a:pPr defTabSz="914224"/>
            <a:r>
              <a:rPr lang="en-US" sz="2800" kern="0" dirty="0">
                <a:solidFill>
                  <a:srgbClr val="FF0000"/>
                </a:solidFill>
              </a:rPr>
              <a:t>        [</a:t>
            </a:r>
          </a:p>
          <a:p>
            <a:pPr defTabSz="914224"/>
            <a:endParaRPr lang="en-US" sz="2800" kern="0" dirty="0">
              <a:solidFill>
                <a:srgbClr val="FF0000"/>
              </a:solidFill>
            </a:endParaRPr>
          </a:p>
          <a:p>
            <a:pPr defTabSz="914224"/>
            <a:r>
              <a:rPr lang="en-US" sz="2800" kern="0" dirty="0">
                <a:solidFill>
                  <a:srgbClr val="FF0000"/>
                </a:solidFill>
              </a:rPr>
              <a:t>        ],</a:t>
            </a:r>
          </a:p>
          <a:p>
            <a:pPr defTabSz="914224"/>
            <a:r>
              <a:rPr lang="en-US" sz="2800" kern="0" dirty="0">
                <a:solidFill>
                  <a:srgbClr val="FF0000"/>
                </a:solidFill>
              </a:rPr>
              <a:t>        "start": "&lt;start date-time&gt;",</a:t>
            </a:r>
          </a:p>
          <a:p>
            <a:pPr defTabSz="914224"/>
            <a:r>
              <a:rPr lang="en-US" sz="2800" kern="0" dirty="0">
                <a:solidFill>
                  <a:srgbClr val="FF0000"/>
                </a:solidFill>
              </a:rPr>
              <a:t>        "end": "&lt;end date-time&gt;"</a:t>
            </a:r>
          </a:p>
          <a:p>
            <a:pPr defTabSz="914224"/>
            <a:r>
              <a:rPr lang="en-US" sz="2800" kern="0" dirty="0">
                <a:solidFill>
                  <a:srgbClr val="FF0000"/>
                </a:solidFill>
              </a:rPr>
              <a:t>    }</a:t>
            </a:r>
          </a:p>
          <a:p>
            <a:pPr defTabSz="914224"/>
            <a:r>
              <a:rPr lang="en-US" sz="2800" kern="0" dirty="0">
                <a:solidFill>
                  <a:srgbClr val="FF0000"/>
                </a:solidFill>
              </a:rPr>
              <a:t>}</a:t>
            </a:r>
          </a:p>
        </p:txBody>
      </p:sp>
    </p:spTree>
    <p:extLst>
      <p:ext uri="{BB962C8B-B14F-4D97-AF65-F5344CB8AC3E}">
        <p14:creationId xmlns:p14="http://schemas.microsoft.com/office/powerpoint/2010/main" val="159472169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782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963"/>
            <a:ext cx="7232650" cy="917575"/>
          </a:xfrm>
        </p:spPr>
        <p:txBody>
          <a:bodyPr/>
          <a:lstStyle/>
          <a:p>
            <a:r>
              <a:rPr lang="en-US" dirty="0">
                <a:solidFill>
                  <a:schemeClr val="bg1"/>
                </a:solidFill>
              </a:rPr>
              <a:t>6. Manage and Monitor</a:t>
            </a:r>
          </a:p>
        </p:txBody>
      </p:sp>
      <p:sp>
        <p:nvSpPr>
          <p:cNvPr id="3" name="Title 1"/>
          <p:cNvSpPr txBox="1">
            <a:spLocks/>
          </p:cNvSpPr>
          <p:nvPr/>
        </p:nvSpPr>
        <p:spPr>
          <a:xfrm>
            <a:off x="3441760" y="2947577"/>
            <a:ext cx="6247513" cy="185983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b="1" dirty="0">
                <a:solidFill>
                  <a:schemeClr val="bg1"/>
                </a:solidFill>
              </a:rPr>
              <a:t>Scheduling, Monitoring, Disposition</a:t>
            </a:r>
          </a:p>
        </p:txBody>
      </p:sp>
    </p:spTree>
    <p:extLst>
      <p:ext uri="{BB962C8B-B14F-4D97-AF65-F5344CB8AC3E}">
        <p14:creationId xmlns:p14="http://schemas.microsoft.com/office/powerpoint/2010/main" val="28719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20457612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 y="1708"/>
            <a:ext cx="12434711" cy="6991111"/>
          </a:xfrm>
          <a:prstGeom prst="rect">
            <a:avLst/>
          </a:prstGeom>
        </p:spPr>
      </p:pic>
    </p:spTree>
    <p:extLst>
      <p:ext uri="{BB962C8B-B14F-4D97-AF65-F5344CB8AC3E}">
        <p14:creationId xmlns:p14="http://schemas.microsoft.com/office/powerpoint/2010/main" val="40591449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Monitor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0411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369885" y="1825535"/>
            <a:ext cx="7514284" cy="401648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ADF and its constructs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Implement an ADF Pipeline referencing Data Sources and with various Activities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HDInsight can be used to process data</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HIVE language and how it is used</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8368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Data Selection, Processing and Transformation</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sales are conducted around the world. We also support our products. But as we’ve made more sales in the last 10 years, we’ve farmed out the support function to various companies 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growing. And now we want to take our bicycles to several large retailers, but a few of them want to know a lot about our churn rate.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 lot of information about our customers and of course we know a lot about our products. But since we’ve outsourced our call centers, we don’t own the databases that hold their data – they will give us an export,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not sure about our churn rate – we have the data of who has and has not bought again, and we think we can get the data from the call centers for the complaints and repairs, but we need a way to analyze a lot of data that has different formats to find a prediction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Ideally we want a list of customers we think will churn, in a structured database we could share out to our potential resellers sales staff, so they know how to target at-risk and new clients.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24628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sales are conducted around the world</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also support our products. But as we’ve made more sales in the last 10 years, we’ve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farmed out the support function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various companies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We’re growing</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And now we want to take our bicycles to several large retailers, but a few of them want to know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about our churn rate</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of information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customers and of course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know a lot about our products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since we’ve outsourced our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call centers, we don’t own the databases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hold their data – they will give us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 export</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not sure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churn rate – we have the data of who has and has not bought again, and we think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can get the data from the call centers for the complaints and repairs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we need a way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analyze a lot of data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has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different formats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find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prediction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Ideally</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want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list of customers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think will churn, in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structured database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could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share out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our potential resellers sales staff, so they know how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target at-risk and new clients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30451217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HDInsight for Data Manipulation and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3D70770-CB78-4D5D-941D-8EC9F283F1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A0CA33-A79C-42CC-B711-4E457C61B82C}">
  <ds:schemaRefs>
    <ds:schemaRef ds:uri="http://schemas.microsoft.com/sharepoint/v3/contenttype/forms"/>
  </ds:schemaRefs>
</ds:datastoreItem>
</file>

<file path=customXml/itemProps3.xml><?xml version="1.0" encoding="utf-8"?>
<ds:datastoreItem xmlns:ds="http://schemas.openxmlformats.org/officeDocument/2006/customXml" ds:itemID="{7321B954-9788-4EA1-AD2B-FCD55044DE3E}">
  <ds:schemaRefs>
    <ds:schemaRef ds:uri="http://schemas.microsoft.com/office/2006/metadata/properties"/>
    <ds:schemaRef ds:uri="http://purl.org/dc/terms/"/>
    <ds:schemaRef ds:uri="http://schemas.microsoft.com/office/2006/documentManagement/types"/>
    <ds:schemaRef ds:uri="9bc6b55d-a734-43bd-8eab-fb065c703cf5"/>
    <ds:schemaRef ds:uri="http://schemas.microsoft.com/office/infopath/2007/PartnerControls"/>
    <ds:schemaRef ds:uri="http://schemas.openxmlformats.org/package/2006/metadata/core-properties"/>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3533</Words>
  <Application>Microsoft Office PowerPoint</Application>
  <PresentationFormat>Custom</PresentationFormat>
  <Paragraphs>572</Paragraphs>
  <Slides>48</Slides>
  <Notes>48</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48</vt:i4>
      </vt:variant>
    </vt:vector>
  </HeadingPairs>
  <TitlesOfParts>
    <vt:vector size="67"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COLOR TEMPLATE</vt:lpstr>
      <vt:lpstr>1_WHITE TEMPLATE</vt:lpstr>
      <vt:lpstr>2_WHITE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Data Selection, Processing and Transformation</vt:lpstr>
      <vt:lpstr>PowerPoint Presentation</vt:lpstr>
      <vt:lpstr>PowerPoint Presentation</vt:lpstr>
      <vt:lpstr>Module 2:  HDInsight for Data Manipulation and Processing</vt:lpstr>
      <vt:lpstr>Hadoop and HDInsight</vt:lpstr>
      <vt:lpstr>Hadoop</vt:lpstr>
      <vt:lpstr>PowerPoint Presentation</vt:lpstr>
      <vt:lpstr>HDInsight</vt:lpstr>
      <vt:lpstr>Deploying HDInsight Clusters</vt:lpstr>
      <vt:lpstr>Using Hive to Query Data</vt:lpstr>
      <vt:lpstr>PowerPoint Presentation</vt:lpstr>
      <vt:lpstr>Hive Client Tools</vt:lpstr>
      <vt:lpstr>PowerPoint Presentation</vt:lpstr>
      <vt:lpstr>Module 3:  Azure Data Factory</vt:lpstr>
      <vt:lpstr>Azure Data Factory</vt:lpstr>
      <vt:lpstr>PowerPoint Presentation</vt:lpstr>
      <vt:lpstr>PowerPoint Presentation</vt:lpstr>
      <vt:lpstr>PowerPoint Presentation</vt:lpstr>
      <vt:lpstr>1. Design Process</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Lab:</vt:lpstr>
      <vt:lpstr>3. Create Linked Services</vt:lpstr>
      <vt:lpstr>PowerPoint Presentation</vt:lpstr>
      <vt:lpstr>PowerPoint Presentation</vt:lpstr>
      <vt:lpstr>PowerPoint Presentation</vt:lpstr>
      <vt:lpstr>Lab:</vt:lpstr>
      <vt:lpstr>4: Create Datasets</vt:lpstr>
      <vt:lpstr>PowerPoint Presentation</vt:lpstr>
      <vt:lpstr>Lab:</vt:lpstr>
      <vt:lpstr>5. Create Pipelines</vt:lpstr>
      <vt:lpstr>PowerPoint Presentation</vt:lpstr>
      <vt:lpstr>Lab:</vt:lpstr>
      <vt:lpstr>6. Manage and Monitor</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Foundations – Data Preparation</dc:title>
  <dc:subject/>
  <dc:creator/>
  <cp:keywords/>
  <dc:description/>
  <cp:lastModifiedBy/>
  <cp:revision>2</cp:revision>
  <dcterms:created xsi:type="dcterms:W3CDTF">2016-06-28T18:15:46Z</dcterms:created>
  <dcterms:modified xsi:type="dcterms:W3CDTF">2017-04-13T23:06:02Z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